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56" r:id="rId3"/>
    <p:sldId id="258" r:id="rId4"/>
    <p:sldId id="257" r:id="rId5"/>
    <p:sldId id="272" r:id="rId6"/>
    <p:sldId id="259" r:id="rId7"/>
    <p:sldId id="270" r:id="rId8"/>
    <p:sldId id="263" r:id="rId9"/>
    <p:sldId id="264" r:id="rId10"/>
    <p:sldId id="262" r:id="rId11"/>
    <p:sldId id="267" r:id="rId12"/>
    <p:sldId id="271" r:id="rId13"/>
    <p:sldId id="261" r:id="rId14"/>
    <p:sldId id="268" r:id="rId15"/>
    <p:sldId id="269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6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87CA-458A-4C6B-8C69-528AE2940CD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F7491-F052-4444-889B-B7382A74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F7491-F052-4444-889B-B7382A7482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0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691F-8B95-16E3-C490-0A20DC92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F8422-8E35-73C9-D2D6-1BB1737D0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E3406-FEA3-F18D-50DC-CCA97101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03D3-0BA9-480C-B5B6-ED29072AC12D}" type="datetime1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453A1-5B58-101F-997B-7B69937F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EEB77-F5C7-21B8-8DF0-11C928FE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3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F953-3E5D-E968-153B-D90303185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D1738-95CF-4EEE-7BBB-8F5C17A29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A25E-9649-01C2-AC27-FA8182117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F7C-D280-4FCC-AA93-87091323E6C4}" type="datetime1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77E00-6DBA-9A82-B65E-0575C171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B95BC-A765-6BD1-CC6B-C47D928D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5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E3703-4156-ED44-FD7C-5B4425171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02C46C-D331-EC21-E804-341304ECA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400A6-BB43-CBE5-15A6-6A5F5E57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AE43-5E58-4D93-868D-B7A3CBD795CF}" type="datetime1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39EF-ADD0-6F60-2CDA-419CF61AA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D76D-0454-BC75-420D-A55581D8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E3B3-4B7D-631B-A845-C89708ED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4B71-5CBC-F08D-533F-4C8905060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E24EE-7F6B-A1DA-51F6-6A555248D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1CBD-C8A9-48F3-B8BC-D1C70175CA76}" type="datetime1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7FAEA-238E-A47D-B300-6EF7BFE7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B44A4-07E9-3FFD-79EB-B0CBF59D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9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A58C3-EC40-E494-99E8-3BE4A088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CC4F3-8BBD-1963-547F-04EC86656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94058-E4A6-5B61-96D1-36F23ABD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9582-63FD-459C-AEBD-A34C97339FE9}" type="datetime1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08DF-5697-72BE-8FFE-1D63F3B3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C2B0B-D68C-74D9-8627-715831E5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C65A-D99D-82F4-0019-AF9ADEE7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1E6D-5799-C6E7-22C2-CF8C39DF5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0DBD9-5C0F-48A7-31E9-9E64C2424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D87BD-0643-0DB7-DECC-314106D0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F2016-162A-4D63-B768-FE6CD0F27B7D}" type="datetime1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68731-00DB-6C73-5D5F-FE6115BD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9BDBA-05DB-0888-3DC9-365511D0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1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FB2A-13A3-1DFF-51F9-C2A5A6027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44545-487D-BD20-7DF2-2A3F7B6DB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44487-B708-4973-1697-BC73E6E3D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69A32-ABEB-ABCE-882A-783F7ADBB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3ECAA5-73F4-B494-B920-13A978430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C6A843-9F13-E3B3-96C6-E78816EE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25AD-1322-49B4-A94A-C3DD17F9F4A6}" type="datetime1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DFC6CF-6BDC-CABB-1F8B-B7112EA1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78DE1-F90D-1289-64FE-0A4C3277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8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54B2F-E222-6912-1733-D022C438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5D171-CFC5-A1DF-0F36-E9CA063CE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9D645-8842-4396-982B-D0833884C981}" type="datetime1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CB05B-8E3B-E53D-5ADD-541662C7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17E9D-5F7F-5F04-4B72-959CD421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E70A9-BA18-2400-D467-C566A22C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13604-B76B-45F3-892F-20F2F87B168B}" type="datetime1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BE0C1-9A54-38C6-E7D0-99BC3EE9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E244A-E113-0247-742D-8C861556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2139-2A61-BC60-2B7E-CFA1974B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1593-FE67-F8FB-E493-D7D22752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D7CF5-735F-4E1A-F032-F802C3689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70806-C4E7-652E-649D-382CE865B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5BA4-882D-4BA2-A6EC-D46D06C19D28}" type="datetime1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0AE58-3EE8-8EC5-56E3-A6A361C3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22114-5DB0-23D2-4E7B-9DED174B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9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3F21-C832-D227-E0A6-AACFDD8B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1CA11-4A64-E5C3-4620-0661056B8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B61D3-7FBA-BE9A-4ED2-FB2FDEF63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D845D-A52C-5F05-9CED-BBA08985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69F7-CF0A-4396-B361-0274CB63C767}" type="datetime1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B0891-A60F-8DDA-5B3D-DDFA89A5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9221F-F353-C64E-CC25-93EC2DFE9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7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6F1860-4EB6-ADFE-4C76-F3A10CC5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65CB8-0F75-8982-A648-3D09A0A06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46D17-8D00-217D-13ED-C59A89A80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8F0A-D582-4DC4-A8C9-77E8DE291EED}" type="datetime1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59725-290B-CA6F-515D-EFA97EF5F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BB52C-3B1D-3D65-C7D6-66AFCE749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99F61-7495-4568-97A3-7E2C3B027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8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dentify.plantnet.org/k-world-flora/identif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0197D-0062-86B7-1FBF-AC909A2D9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BA4FED-B041-52FD-36B6-41A3AB14BA64}"/>
              </a:ext>
            </a:extLst>
          </p:cNvPr>
          <p:cNvSpPr txBox="1"/>
          <p:nvPr/>
        </p:nvSpPr>
        <p:spPr>
          <a:xfrm>
            <a:off x="580821" y="119527"/>
            <a:ext cx="103030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Landscaping Ideas</a:t>
            </a:r>
          </a:p>
          <a:p>
            <a:endParaRPr lang="en-US" dirty="0"/>
          </a:p>
          <a:p>
            <a:r>
              <a:rPr lang="en-US" sz="1400" dirty="0"/>
              <a:t>Plants: not too big, low water usage or drought tolerant once established, fire resistant, including some that are good for pollinators</a:t>
            </a:r>
          </a:p>
          <a:p>
            <a:r>
              <a:rPr lang="en-US" sz="1400" dirty="0"/>
              <a:t>Hardscapes: attractive, durable, </a:t>
            </a:r>
            <a:r>
              <a:rPr lang="en-US" sz="1400" dirty="0" err="1"/>
              <a:t>rakable</a:t>
            </a:r>
            <a:r>
              <a:rPr lang="en-US" sz="1400" dirty="0"/>
              <a:t> or blowable</a:t>
            </a:r>
          </a:p>
          <a:p>
            <a:r>
              <a:rPr lang="en-US" sz="1400" dirty="0"/>
              <a:t>Fencing materials: attractive, fire resistant, durable, affordable</a:t>
            </a:r>
          </a:p>
          <a:p>
            <a:r>
              <a:rPr lang="en-US" sz="1400" dirty="0"/>
              <a:t>Using </a:t>
            </a:r>
            <a:r>
              <a:rPr lang="en-US" sz="1400" dirty="0">
                <a:hlinkClick r:id="rId2"/>
              </a:rPr>
              <a:t>https://identify.plantnet.org/k-world-flora/identify</a:t>
            </a:r>
            <a:r>
              <a:rPr lang="en-US" sz="1400" dirty="0"/>
              <a:t> for identification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0C9AB7-8474-D3E9-0972-09BB14FAC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602519"/>
              </p:ext>
            </p:extLst>
          </p:nvPr>
        </p:nvGraphicFramePr>
        <p:xfrm>
          <a:off x="1584184" y="1680050"/>
          <a:ext cx="8156551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968">
                  <a:extLst>
                    <a:ext uri="{9D8B030D-6E8A-4147-A177-3AD203B41FA5}">
                      <a16:colId xmlns:a16="http://schemas.microsoft.com/office/drawing/2014/main" val="1450360146"/>
                    </a:ext>
                  </a:extLst>
                </a:gridCol>
                <a:gridCol w="5017008">
                  <a:extLst>
                    <a:ext uri="{9D8B030D-6E8A-4147-A177-3AD203B41FA5}">
                      <a16:colId xmlns:a16="http://schemas.microsoft.com/office/drawing/2014/main" val="2300649214"/>
                    </a:ext>
                  </a:extLst>
                </a:gridCol>
                <a:gridCol w="1052575">
                  <a:extLst>
                    <a:ext uri="{9D8B030D-6E8A-4147-A177-3AD203B41FA5}">
                      <a16:colId xmlns:a16="http://schemas.microsoft.com/office/drawing/2014/main" val="19949584"/>
                    </a:ext>
                  </a:extLst>
                </a:gridCol>
              </a:tblGrid>
              <a:tr h="232389">
                <a:tc>
                  <a:txBody>
                    <a:bodyPr/>
                    <a:lstStyle/>
                    <a:p>
                      <a:r>
                        <a:rPr lang="en-US" sz="12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80619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r>
                        <a:rPr lang="en-US" sz="1200" dirty="0"/>
                        <a:t>Smaller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Crape Myrtle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743594"/>
                  </a:ext>
                </a:extLst>
              </a:tr>
              <a:tr h="25121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Japanese Maple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02437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Tulip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487462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Taller Bushes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Lycianthes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953222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Shorter Bushes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Boxwood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798323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Ceanothus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49986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Indian Hawthorn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629749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Japanese Barberry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67433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Japanese Holly </a:t>
                      </a:r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RETAKE PICTURE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59550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Mexican Bush 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752020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Pittosporum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371139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Small 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026049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Verbena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748734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Autumn 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608584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Periwinkle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327213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Hardscapes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733666"/>
                  </a:ext>
                </a:extLst>
              </a:tr>
              <a:tr h="23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Fencing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1" dirty="0">
                          <a:solidFill>
                            <a:srgbClr val="FF0000"/>
                          </a:solidFill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21296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7A671-1681-773B-B183-4008288A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68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075EA-9B6B-D5B5-3D6D-F6378E1D5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2EA4B-09CC-B651-D46E-3FA496DF5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156" r="12000" b="26400"/>
          <a:stretch>
            <a:fillRect/>
          </a:stretch>
        </p:blipFill>
        <p:spPr>
          <a:xfrm>
            <a:off x="2438400" y="1164336"/>
            <a:ext cx="6876288" cy="4968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4EE23-7B98-98F9-67B3-D744D6433AE7}"/>
              </a:ext>
            </a:extLst>
          </p:cNvPr>
          <p:cNvSpPr txBox="1"/>
          <p:nvPr/>
        </p:nvSpPr>
        <p:spPr>
          <a:xfrm>
            <a:off x="285386" y="329184"/>
            <a:ext cx="19335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Japanese Holly </a:t>
            </a:r>
            <a:r>
              <a:rPr lang="en-US" b="1" i="1" dirty="0">
                <a:solidFill>
                  <a:srgbClr val="FF0000"/>
                </a:solidFill>
              </a:rPr>
              <a:t>RETAKE PICTURE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10’ 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/>
              <a:t>Only moderately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East Asia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C42A4-70DF-29A2-950F-A54781D5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8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8F699-318B-A079-79A5-8AE93E436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56EB2-FB12-B1FA-BADE-7EAB7206A6D6}"/>
              </a:ext>
            </a:extLst>
          </p:cNvPr>
          <p:cNvSpPr txBox="1"/>
          <p:nvPr/>
        </p:nvSpPr>
        <p:spPr>
          <a:xfrm>
            <a:off x="256266" y="329184"/>
            <a:ext cx="202099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Mexican Bush 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5’ high and 6’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Mexico and Central America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97429-B20E-63D7-C2A7-A355005A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D5CFA-685F-16E3-81A9-FA06112F8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36" y="443495"/>
            <a:ext cx="7961345" cy="59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8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F6DF8-F921-1873-3661-D167EDA19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3B754-A868-713F-76F6-DDD91DF7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2F6D98-897C-5374-DBAC-2AEAE69FB2F8}"/>
              </a:ext>
            </a:extLst>
          </p:cNvPr>
          <p:cNvSpPr txBox="1"/>
          <p:nvPr/>
        </p:nvSpPr>
        <p:spPr>
          <a:xfrm>
            <a:off x="341375" y="371856"/>
            <a:ext cx="2180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Pittosporum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2’ high dwarf to 15’ high varietals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Australia, Asia and Africa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E91AA-E660-FAF2-580F-2B4B72297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7"/>
          <a:stretch>
            <a:fillRect/>
          </a:stretch>
        </p:blipFill>
        <p:spPr>
          <a:xfrm>
            <a:off x="3042666" y="225552"/>
            <a:ext cx="5143500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7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54AFC-DC7E-117E-7799-B3F14C94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DAACC-452D-765D-B614-C677549FE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4622" r="1733" b="9067"/>
          <a:stretch>
            <a:fillRect/>
          </a:stretch>
        </p:blipFill>
        <p:spPr>
          <a:xfrm>
            <a:off x="1816608" y="377952"/>
            <a:ext cx="8308848" cy="5919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FC2860-0890-8A4C-CE79-C23B9C2581DE}"/>
              </a:ext>
            </a:extLst>
          </p:cNvPr>
          <p:cNvSpPr txBox="1"/>
          <p:nvPr/>
        </p:nvSpPr>
        <p:spPr>
          <a:xfrm>
            <a:off x="139781" y="329184"/>
            <a:ext cx="17255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California Wildrose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2’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/>
              <a:t>Low water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California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17C97-9094-3C6C-19F9-0F69F7E7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26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47F03-4E17-0E2F-A8FE-D29AD9AAE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E2D75-7485-1B6D-0835-3E434955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2A3A1-A63D-BEE8-2F00-65F7F4B87C0B}"/>
              </a:ext>
            </a:extLst>
          </p:cNvPr>
          <p:cNvSpPr txBox="1"/>
          <p:nvPr/>
        </p:nvSpPr>
        <p:spPr>
          <a:xfrm>
            <a:off x="234696" y="335280"/>
            <a:ext cx="1770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Verbena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Upright varietal up to 6’ tall and 3’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California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Good for pollinators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AFE01-E5A8-8E2B-DA76-51536FDDF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12177" r="13133" b="3289"/>
          <a:stretch>
            <a:fillRect/>
          </a:stretch>
        </p:blipFill>
        <p:spPr>
          <a:xfrm>
            <a:off x="2151888" y="195071"/>
            <a:ext cx="7284720" cy="643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44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E2DF-2188-DBA8-08AC-699FC613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0DE30-F383-D37C-A5FF-18FAA30C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07A15-2878-9265-8994-F96EACF9E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5" t="18475" r="19910" b="22148"/>
          <a:stretch>
            <a:fillRect/>
          </a:stretch>
        </p:blipFill>
        <p:spPr>
          <a:xfrm rot="5400000">
            <a:off x="2884150" y="657626"/>
            <a:ext cx="5765331" cy="5388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361D53-B7F7-BD84-1607-F839AF5E3253}"/>
              </a:ext>
            </a:extLst>
          </p:cNvPr>
          <p:cNvSpPr txBox="1"/>
          <p:nvPr/>
        </p:nvSpPr>
        <p:spPr>
          <a:xfrm>
            <a:off x="353568" y="347472"/>
            <a:ext cx="19202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</a:t>
            </a:r>
          </a:p>
          <a:p>
            <a:endParaRPr lang="en-US" dirty="0"/>
          </a:p>
          <a:p>
            <a:r>
              <a:rPr lang="en-US" dirty="0"/>
              <a:t>Autumn 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3’ tall and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Texas, Arizona and Mexico</a:t>
            </a:r>
          </a:p>
        </p:txBody>
      </p:sp>
    </p:spTree>
    <p:extLst>
      <p:ext uri="{BB962C8B-B14F-4D97-AF65-F5344CB8AC3E}">
        <p14:creationId xmlns:p14="http://schemas.microsoft.com/office/powerpoint/2010/main" val="171959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13F84-E755-503F-CBF6-F34E670D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C8372-4A8F-C76F-7767-26840C73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E35F1-44A5-F548-51DC-FC5430133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17955" r="13868" b="7315"/>
          <a:stretch>
            <a:fillRect/>
          </a:stretch>
        </p:blipFill>
        <p:spPr>
          <a:xfrm>
            <a:off x="2578608" y="425650"/>
            <a:ext cx="6595872" cy="593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DD2D65-6A49-CFDF-FD49-76FC289D9EA9}"/>
              </a:ext>
            </a:extLst>
          </p:cNvPr>
          <p:cNvSpPr txBox="1"/>
          <p:nvPr/>
        </p:nvSpPr>
        <p:spPr>
          <a:xfrm>
            <a:off x="341375" y="329184"/>
            <a:ext cx="17961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Periwinkle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2’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Europe, Africa and Asia</a:t>
            </a:r>
          </a:p>
        </p:txBody>
      </p:sp>
    </p:spTree>
    <p:extLst>
      <p:ext uri="{BB962C8B-B14F-4D97-AF65-F5344CB8AC3E}">
        <p14:creationId xmlns:p14="http://schemas.microsoft.com/office/powerpoint/2010/main" val="3884102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FFDA74-FEEE-0C12-98B1-540748AFB5ED}"/>
              </a:ext>
            </a:extLst>
          </p:cNvPr>
          <p:cNvSpPr txBox="1"/>
          <p:nvPr/>
        </p:nvSpPr>
        <p:spPr>
          <a:xfrm>
            <a:off x="254289" y="359936"/>
            <a:ext cx="27393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Smaller Trees </a:t>
            </a:r>
          </a:p>
          <a:p>
            <a:endParaRPr lang="en-US" dirty="0"/>
          </a:p>
          <a:p>
            <a:r>
              <a:rPr lang="en-US" dirty="0"/>
              <a:t>Crape Myrtle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25’ high and 15’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East Asia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F13AF-238F-E225-C17A-3B8A0123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20889"/>
          <a:stretch>
            <a:fillRect/>
          </a:stretch>
        </p:blipFill>
        <p:spPr>
          <a:xfrm rot="5400000">
            <a:off x="3261567" y="555"/>
            <a:ext cx="6535260" cy="67657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60881-CF62-2C94-6030-D75DBC39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7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A6C03-C4F3-FF4E-60A6-38C532448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3A7AE9-928F-2DD7-7146-4DD397A1452C}"/>
              </a:ext>
            </a:extLst>
          </p:cNvPr>
          <p:cNvSpPr txBox="1"/>
          <p:nvPr/>
        </p:nvSpPr>
        <p:spPr>
          <a:xfrm>
            <a:off x="475488" y="341376"/>
            <a:ext cx="31455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Japanese Maple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25’ tall and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Drought tolerant varietals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East Asia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96DF0-F886-2666-0D94-CD28A46E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6" t="20622" r="16734" b="18666"/>
          <a:stretch>
            <a:fillRect/>
          </a:stretch>
        </p:blipFill>
        <p:spPr>
          <a:xfrm>
            <a:off x="229574" y="1850175"/>
            <a:ext cx="6347195" cy="43525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B482-DAC7-E660-6E27-28FEBF2D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899B3-8565-CF03-4AA6-CE9573471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2177" b="19733"/>
          <a:stretch>
            <a:fillRect/>
          </a:stretch>
        </p:blipFill>
        <p:spPr>
          <a:xfrm>
            <a:off x="7198285" y="1822743"/>
            <a:ext cx="4441212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43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15BEB-114E-B963-4020-66C38B6FF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A0E02-F275-E5BC-B7F7-3A3FE51D4E11}"/>
              </a:ext>
            </a:extLst>
          </p:cNvPr>
          <p:cNvSpPr txBox="1"/>
          <p:nvPr/>
        </p:nvSpPr>
        <p:spPr>
          <a:xfrm>
            <a:off x="469391" y="359664"/>
            <a:ext cx="18952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Tulip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/>
              <a:t>Up to 70’ high and 50’ wide, but not in Santa Rosa?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/>
              <a:t>Only moderately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Eastern North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9CAD1-1A38-068A-DB16-DAAA803FC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8622" r="14533" b="10845"/>
          <a:stretch>
            <a:fillRect/>
          </a:stretch>
        </p:blipFill>
        <p:spPr>
          <a:xfrm>
            <a:off x="2426208" y="221979"/>
            <a:ext cx="7601712" cy="62214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69BDF-120F-1087-0A27-2A6CA49F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2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7138-2514-394F-1B6A-FC58C137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75853-A097-A187-61A2-27065B3E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D0C12-A388-E709-2C0E-3ED280F68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2"/>
          <a:stretch>
            <a:fillRect/>
          </a:stretch>
        </p:blipFill>
        <p:spPr>
          <a:xfrm>
            <a:off x="2878074" y="243839"/>
            <a:ext cx="5732526" cy="6311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1D35E-DF82-8020-7E34-0FC301940EA8}"/>
              </a:ext>
            </a:extLst>
          </p:cNvPr>
          <p:cNvSpPr txBox="1"/>
          <p:nvPr/>
        </p:nvSpPr>
        <p:spPr>
          <a:xfrm>
            <a:off x="298703" y="319516"/>
            <a:ext cx="190866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Taller Bushes</a:t>
            </a:r>
          </a:p>
          <a:p>
            <a:endParaRPr lang="en-US" dirty="0"/>
          </a:p>
          <a:p>
            <a:r>
              <a:rPr lang="en-US" dirty="0"/>
              <a:t>Blue Potato Bush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12’ high and 10’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/>
              <a:t>Only moderately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Paraguay and Argentina</a:t>
            </a:r>
          </a:p>
        </p:txBody>
      </p:sp>
    </p:spTree>
    <p:extLst>
      <p:ext uri="{BB962C8B-B14F-4D97-AF65-F5344CB8AC3E}">
        <p14:creationId xmlns:p14="http://schemas.microsoft.com/office/powerpoint/2010/main" val="382468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628BA-4192-5775-CD55-5D32186D5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BEDBDC-58BE-CBBC-D4AA-438BE2662DF0}"/>
              </a:ext>
            </a:extLst>
          </p:cNvPr>
          <p:cNvSpPr txBox="1"/>
          <p:nvPr/>
        </p:nvSpPr>
        <p:spPr>
          <a:xfrm>
            <a:off x="347472" y="313309"/>
            <a:ext cx="21762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Shorter Bushes</a:t>
            </a:r>
          </a:p>
          <a:p>
            <a:endParaRPr lang="en-US" dirty="0"/>
          </a:p>
          <a:p>
            <a:r>
              <a:rPr lang="en-US" dirty="0"/>
              <a:t>Boxwood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20’ high and 8’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Europe, Asia and Africa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14D83-D7EF-1A7F-4455-7703C8D8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E5454-5ED7-F3EF-3074-B085551CA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6133" r="10866" b="4800"/>
          <a:stretch>
            <a:fillRect/>
          </a:stretch>
        </p:blipFill>
        <p:spPr>
          <a:xfrm>
            <a:off x="2523744" y="463296"/>
            <a:ext cx="6870192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6384E-9A59-9BD7-9B96-874ACCA1B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0C347-AC14-56FF-43DF-E4506D6B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3BBF2-64A8-3E2F-FC3A-1BE419D0B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" b="7315"/>
          <a:stretch>
            <a:fillRect/>
          </a:stretch>
        </p:blipFill>
        <p:spPr>
          <a:xfrm>
            <a:off x="1962912" y="430962"/>
            <a:ext cx="8357616" cy="5876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24C93-CF15-B91C-8F99-C4417A7511C7}"/>
              </a:ext>
            </a:extLst>
          </p:cNvPr>
          <p:cNvSpPr txBox="1"/>
          <p:nvPr/>
        </p:nvSpPr>
        <p:spPr>
          <a:xfrm>
            <a:off x="232968" y="430962"/>
            <a:ext cx="1833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California Lilac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10’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California</a:t>
            </a:r>
          </a:p>
        </p:txBody>
      </p:sp>
    </p:spTree>
    <p:extLst>
      <p:ext uri="{BB962C8B-B14F-4D97-AF65-F5344CB8AC3E}">
        <p14:creationId xmlns:p14="http://schemas.microsoft.com/office/powerpoint/2010/main" val="711144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DE9F4-1BB7-7600-2C94-CE3856B31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2717CB-FC67-B69C-9CB5-8FCDAEBDE3F7}"/>
              </a:ext>
            </a:extLst>
          </p:cNvPr>
          <p:cNvSpPr txBox="1"/>
          <p:nvPr/>
        </p:nvSpPr>
        <p:spPr>
          <a:xfrm>
            <a:off x="463296" y="329184"/>
            <a:ext cx="17897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 Hawthorn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6’ tall and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Southeast Asia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4D613-2249-040E-AF00-07986E35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2222" r="15534" b="11022"/>
          <a:stretch>
            <a:fillRect/>
          </a:stretch>
        </p:blipFill>
        <p:spPr>
          <a:xfrm>
            <a:off x="2389632" y="329184"/>
            <a:ext cx="6858000" cy="59496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91C7E-CA21-9F9A-D298-D689C260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6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42B52-68EC-9812-EE03-A960E498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B39192-4137-E9B0-4BE1-1A3AD0BFD39F}"/>
              </a:ext>
            </a:extLst>
          </p:cNvPr>
          <p:cNvSpPr txBox="1"/>
          <p:nvPr/>
        </p:nvSpPr>
        <p:spPr>
          <a:xfrm>
            <a:off x="116484" y="329184"/>
            <a:ext cx="154162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Japanese Barberry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 to 6’ tall and 7’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Highly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Fire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Native to Japan and Asia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DDEBF-A6DF-61B0-12D7-7327AC9D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9F61-7495-4568-97A3-7E2C3B027B9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80F93-B00D-90CE-7AD7-A93ED88E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77" y="232240"/>
            <a:ext cx="8524693" cy="63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26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443</Words>
  <Application>Microsoft Office PowerPoint</Application>
  <PresentationFormat>Widescreen</PresentationFormat>
  <Paragraphs>149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Jones</dc:creator>
  <cp:lastModifiedBy>Chris Jones</cp:lastModifiedBy>
  <cp:revision>5</cp:revision>
  <dcterms:created xsi:type="dcterms:W3CDTF">2026-04-12T20:16:18Z</dcterms:created>
  <dcterms:modified xsi:type="dcterms:W3CDTF">2026-04-12T23:10:18Z</dcterms:modified>
</cp:coreProperties>
</file>