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6" r:id="rId3"/>
    <p:sldId id="275" r:id="rId4"/>
    <p:sldId id="276" r:id="rId5"/>
    <p:sldId id="277" r:id="rId6"/>
    <p:sldId id="278" r:id="rId7"/>
    <p:sldId id="279" r:id="rId8"/>
    <p:sldId id="280" r:id="rId9"/>
    <p:sldId id="281" r:id="rId10"/>
    <p:sldId id="282" r:id="rId11"/>
    <p:sldId id="283" r:id="rId12"/>
    <p:sldId id="284" r:id="rId13"/>
    <p:sldId id="285" r:id="rId14"/>
    <p:sldId id="287" r:id="rId15"/>
    <p:sldId id="266" r:id="rId16"/>
    <p:sldId id="267" r:id="rId17"/>
    <p:sldId id="268" r:id="rId18"/>
    <p:sldId id="269" r:id="rId19"/>
    <p:sldId id="270" r:id="rId20"/>
    <p:sldId id="271" r:id="rId21"/>
    <p:sldId id="272" r:id="rId22"/>
    <p:sldId id="273" r:id="rId23"/>
    <p:sldId id="274" r:id="rId24"/>
    <p:sldId id="288" r:id="rId25"/>
    <p:sldId id="257" r:id="rId26"/>
    <p:sldId id="258" r:id="rId27"/>
    <p:sldId id="259" r:id="rId28"/>
    <p:sldId id="260" r:id="rId29"/>
    <p:sldId id="261" r:id="rId30"/>
    <p:sldId id="262" r:id="rId31"/>
    <p:sldId id="263" r:id="rId32"/>
    <p:sldId id="264" r:id="rId33"/>
    <p:sldId id="2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0" autoAdjust="0"/>
    <p:restoredTop sz="94660"/>
  </p:normalViewPr>
  <p:slideViewPr>
    <p:cSldViewPr snapToGrid="0">
      <p:cViewPr varScale="1">
        <p:scale>
          <a:sx n="172" d="100"/>
          <a:sy n="172" d="100"/>
        </p:scale>
        <p:origin x="162"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0F450-308E-4C71-86DF-123725A2E3F9}"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2D8E2-EBCF-4EBD-8E40-5694D6C69A35}" type="slidenum">
              <a:rPr lang="en-US" smtClean="0"/>
              <a:t>‹#›</a:t>
            </a:fld>
            <a:endParaRPr lang="en-US"/>
          </a:p>
        </p:txBody>
      </p:sp>
    </p:spTree>
    <p:extLst>
      <p:ext uri="{BB962C8B-B14F-4D97-AF65-F5344CB8AC3E}">
        <p14:creationId xmlns:p14="http://schemas.microsoft.com/office/powerpoint/2010/main" val="110592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803E-B304-40E2-B784-93B6CEB05A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BC4425-974C-4CDE-B4C3-BBA8AE748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CA1FF6-0C4F-4A6A-B6F5-E65513A0900A}"/>
              </a:ext>
            </a:extLst>
          </p:cNvPr>
          <p:cNvSpPr>
            <a:spLocks noGrp="1"/>
          </p:cNvSpPr>
          <p:nvPr>
            <p:ph type="dt" sz="half" idx="10"/>
          </p:nvPr>
        </p:nvSpPr>
        <p:spPr/>
        <p:txBody>
          <a:bodyPr/>
          <a:lstStyle/>
          <a:p>
            <a:fld id="{95AF70DE-1A94-4E96-9A32-F740B65E546C}" type="datetime1">
              <a:rPr lang="en-US" smtClean="0"/>
              <a:t>3/12/2024</a:t>
            </a:fld>
            <a:endParaRPr lang="en-US"/>
          </a:p>
        </p:txBody>
      </p:sp>
      <p:sp>
        <p:nvSpPr>
          <p:cNvPr id="5" name="Footer Placeholder 4">
            <a:extLst>
              <a:ext uri="{FF2B5EF4-FFF2-40B4-BE49-F238E27FC236}">
                <a16:creationId xmlns:a16="http://schemas.microsoft.com/office/drawing/2014/main" id="{E305AFA7-5E91-454E-A1CE-C24E55BEB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983B9-7C33-43AD-96BE-84F5CF3D2A9C}"/>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109939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5B50-513C-4475-95F6-C141884098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FA99E1-500E-446F-AA48-5CE17CBA8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5D569-AD76-4009-8A66-826ABA39D776}"/>
              </a:ext>
            </a:extLst>
          </p:cNvPr>
          <p:cNvSpPr>
            <a:spLocks noGrp="1"/>
          </p:cNvSpPr>
          <p:nvPr>
            <p:ph type="dt" sz="half" idx="10"/>
          </p:nvPr>
        </p:nvSpPr>
        <p:spPr/>
        <p:txBody>
          <a:bodyPr/>
          <a:lstStyle/>
          <a:p>
            <a:fld id="{40956AE2-86DC-4359-8BA2-88FEE8938E53}" type="datetime1">
              <a:rPr lang="en-US" smtClean="0"/>
              <a:t>3/12/2024</a:t>
            </a:fld>
            <a:endParaRPr lang="en-US"/>
          </a:p>
        </p:txBody>
      </p:sp>
      <p:sp>
        <p:nvSpPr>
          <p:cNvPr id="5" name="Footer Placeholder 4">
            <a:extLst>
              <a:ext uri="{FF2B5EF4-FFF2-40B4-BE49-F238E27FC236}">
                <a16:creationId xmlns:a16="http://schemas.microsoft.com/office/drawing/2014/main" id="{F66DA571-2CD6-4015-8F7A-F0F8A24DA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CE8A2-40A7-4D0B-891A-107B92E614F0}"/>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345392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9A91A-3702-4310-9D7D-C44BB9B7AB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3CB01-60C7-455A-85AA-75D114521A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A34B3-527A-467F-933F-38E15864E0D7}"/>
              </a:ext>
            </a:extLst>
          </p:cNvPr>
          <p:cNvSpPr>
            <a:spLocks noGrp="1"/>
          </p:cNvSpPr>
          <p:nvPr>
            <p:ph type="dt" sz="half" idx="10"/>
          </p:nvPr>
        </p:nvSpPr>
        <p:spPr/>
        <p:txBody>
          <a:bodyPr/>
          <a:lstStyle/>
          <a:p>
            <a:fld id="{55D58AD6-BA11-41E9-ACD0-5FDDB063215E}" type="datetime1">
              <a:rPr lang="en-US" smtClean="0"/>
              <a:t>3/12/2024</a:t>
            </a:fld>
            <a:endParaRPr lang="en-US"/>
          </a:p>
        </p:txBody>
      </p:sp>
      <p:sp>
        <p:nvSpPr>
          <p:cNvPr id="5" name="Footer Placeholder 4">
            <a:extLst>
              <a:ext uri="{FF2B5EF4-FFF2-40B4-BE49-F238E27FC236}">
                <a16:creationId xmlns:a16="http://schemas.microsoft.com/office/drawing/2014/main" id="{1E97BD96-2250-4B40-BD34-CC05D7ADC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8520E-2385-4238-9085-10D5E23A7503}"/>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11931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E76C4-DC41-4AA6-8355-782A4423B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FB01F-DEAD-4360-A871-D8707D9FF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A6092-CFCB-40D4-B35F-D585FC48B0E8}"/>
              </a:ext>
            </a:extLst>
          </p:cNvPr>
          <p:cNvSpPr>
            <a:spLocks noGrp="1"/>
          </p:cNvSpPr>
          <p:nvPr>
            <p:ph type="dt" sz="half" idx="10"/>
          </p:nvPr>
        </p:nvSpPr>
        <p:spPr/>
        <p:txBody>
          <a:bodyPr/>
          <a:lstStyle/>
          <a:p>
            <a:fld id="{6B0B8D9C-21E8-40BF-A6A1-D0B43F76D77F}" type="datetime1">
              <a:rPr lang="en-US" smtClean="0"/>
              <a:t>3/12/2024</a:t>
            </a:fld>
            <a:endParaRPr lang="en-US"/>
          </a:p>
        </p:txBody>
      </p:sp>
      <p:sp>
        <p:nvSpPr>
          <p:cNvPr id="5" name="Footer Placeholder 4">
            <a:extLst>
              <a:ext uri="{FF2B5EF4-FFF2-40B4-BE49-F238E27FC236}">
                <a16:creationId xmlns:a16="http://schemas.microsoft.com/office/drawing/2014/main" id="{E6A4273A-BD01-468E-BE28-841074870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F914-706F-4A95-941D-84F79F3A9176}"/>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85192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D941-8D15-467B-BC12-8DFFDECC46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5C1FB-C9F6-4844-B7DF-AC48B559DA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61100-C299-4756-9302-FB02DAF79F4D}"/>
              </a:ext>
            </a:extLst>
          </p:cNvPr>
          <p:cNvSpPr>
            <a:spLocks noGrp="1"/>
          </p:cNvSpPr>
          <p:nvPr>
            <p:ph type="dt" sz="half" idx="10"/>
          </p:nvPr>
        </p:nvSpPr>
        <p:spPr/>
        <p:txBody>
          <a:bodyPr/>
          <a:lstStyle/>
          <a:p>
            <a:fld id="{21A9ECAC-8D33-4A1C-A956-8C01D4BCDE90}" type="datetime1">
              <a:rPr lang="en-US" smtClean="0"/>
              <a:t>3/12/2024</a:t>
            </a:fld>
            <a:endParaRPr lang="en-US"/>
          </a:p>
        </p:txBody>
      </p:sp>
      <p:sp>
        <p:nvSpPr>
          <p:cNvPr id="5" name="Footer Placeholder 4">
            <a:extLst>
              <a:ext uri="{FF2B5EF4-FFF2-40B4-BE49-F238E27FC236}">
                <a16:creationId xmlns:a16="http://schemas.microsoft.com/office/drawing/2014/main" id="{B30521F2-B285-4445-999C-741C78AC0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38072-1F28-4A57-AD15-11771C1B57FE}"/>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36394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113F-9E38-4B2F-8784-1829A1362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92ADC-A885-435F-A88F-E8E1B2ED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F85C1-EF60-44B3-BA2F-01970B16B5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F531C-F16B-4E00-82E0-C5BC39D78486}"/>
              </a:ext>
            </a:extLst>
          </p:cNvPr>
          <p:cNvSpPr>
            <a:spLocks noGrp="1"/>
          </p:cNvSpPr>
          <p:nvPr>
            <p:ph type="dt" sz="half" idx="10"/>
          </p:nvPr>
        </p:nvSpPr>
        <p:spPr/>
        <p:txBody>
          <a:bodyPr/>
          <a:lstStyle/>
          <a:p>
            <a:fld id="{D0591D20-B06F-4FEE-A77B-5757BA820CC4}" type="datetime1">
              <a:rPr lang="en-US" smtClean="0"/>
              <a:t>3/12/2024</a:t>
            </a:fld>
            <a:endParaRPr lang="en-US"/>
          </a:p>
        </p:txBody>
      </p:sp>
      <p:sp>
        <p:nvSpPr>
          <p:cNvPr id="6" name="Footer Placeholder 5">
            <a:extLst>
              <a:ext uri="{FF2B5EF4-FFF2-40B4-BE49-F238E27FC236}">
                <a16:creationId xmlns:a16="http://schemas.microsoft.com/office/drawing/2014/main" id="{859A535B-DDC1-4865-889F-EF1C7498A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24F14-8F18-4159-8941-052BD293A937}"/>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141721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7D40-498D-4131-AE36-23EAC2361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5BD160-A5DA-467A-BAD5-C4EEBB4A20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069F6C-B5BA-42B4-B30C-C470819972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5FFFE-402C-4A48-8979-D055C0727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56927-1A11-4981-84F6-B769E3EC1F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019FC-F8B9-4F7B-9CD1-62F70BF421AB}"/>
              </a:ext>
            </a:extLst>
          </p:cNvPr>
          <p:cNvSpPr>
            <a:spLocks noGrp="1"/>
          </p:cNvSpPr>
          <p:nvPr>
            <p:ph type="dt" sz="half" idx="10"/>
          </p:nvPr>
        </p:nvSpPr>
        <p:spPr/>
        <p:txBody>
          <a:bodyPr/>
          <a:lstStyle/>
          <a:p>
            <a:fld id="{B5B32C67-FD30-4F0D-BDE7-B5CDEC0AF7EA}" type="datetime1">
              <a:rPr lang="en-US" smtClean="0"/>
              <a:t>3/12/2024</a:t>
            </a:fld>
            <a:endParaRPr lang="en-US"/>
          </a:p>
        </p:txBody>
      </p:sp>
      <p:sp>
        <p:nvSpPr>
          <p:cNvPr id="8" name="Footer Placeholder 7">
            <a:extLst>
              <a:ext uri="{FF2B5EF4-FFF2-40B4-BE49-F238E27FC236}">
                <a16:creationId xmlns:a16="http://schemas.microsoft.com/office/drawing/2014/main" id="{7C223A44-DE35-48AA-AC8D-DB065008A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CF5665-2F82-4A5F-858F-C69846FBDF14}"/>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36294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86269-EAFD-4796-94AE-7913B900A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94E160-E88C-412B-8DE7-037DBA5A7DDE}"/>
              </a:ext>
            </a:extLst>
          </p:cNvPr>
          <p:cNvSpPr>
            <a:spLocks noGrp="1"/>
          </p:cNvSpPr>
          <p:nvPr>
            <p:ph type="dt" sz="half" idx="10"/>
          </p:nvPr>
        </p:nvSpPr>
        <p:spPr/>
        <p:txBody>
          <a:bodyPr/>
          <a:lstStyle/>
          <a:p>
            <a:fld id="{9E06CEC7-553D-451A-A6DC-651E619BC413}" type="datetime1">
              <a:rPr lang="en-US" smtClean="0"/>
              <a:t>3/12/2024</a:t>
            </a:fld>
            <a:endParaRPr lang="en-US"/>
          </a:p>
        </p:txBody>
      </p:sp>
      <p:sp>
        <p:nvSpPr>
          <p:cNvPr id="4" name="Footer Placeholder 3">
            <a:extLst>
              <a:ext uri="{FF2B5EF4-FFF2-40B4-BE49-F238E27FC236}">
                <a16:creationId xmlns:a16="http://schemas.microsoft.com/office/drawing/2014/main" id="{BADBE676-F363-41AC-B20E-B5EF97DB80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E9202E-BBC9-47FA-BC84-AF0AFD229762}"/>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4262489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8F9F56-6D65-4EEE-AE2D-77EB256AF0E2}"/>
              </a:ext>
            </a:extLst>
          </p:cNvPr>
          <p:cNvSpPr>
            <a:spLocks noGrp="1"/>
          </p:cNvSpPr>
          <p:nvPr>
            <p:ph type="dt" sz="half" idx="10"/>
          </p:nvPr>
        </p:nvSpPr>
        <p:spPr/>
        <p:txBody>
          <a:bodyPr/>
          <a:lstStyle/>
          <a:p>
            <a:fld id="{FC2591B2-FFF1-4F2C-949E-4FB7C24F7B9F}" type="datetime1">
              <a:rPr lang="en-US" smtClean="0"/>
              <a:t>3/12/2024</a:t>
            </a:fld>
            <a:endParaRPr lang="en-US"/>
          </a:p>
        </p:txBody>
      </p:sp>
      <p:sp>
        <p:nvSpPr>
          <p:cNvPr id="3" name="Footer Placeholder 2">
            <a:extLst>
              <a:ext uri="{FF2B5EF4-FFF2-40B4-BE49-F238E27FC236}">
                <a16:creationId xmlns:a16="http://schemas.microsoft.com/office/drawing/2014/main" id="{524163CF-2FFE-4049-A5A0-6EFCD21C11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143A51-B4C4-4100-AE65-4775E4716335}"/>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168261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6D69-1DE2-4197-9CB8-5C1D198D3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7C8BFF-3752-49CE-874E-CDE1094D6A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45D70A-F982-49B0-9A7F-024152035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C8128-5B59-403E-A8E0-7952C33B6D0C}"/>
              </a:ext>
            </a:extLst>
          </p:cNvPr>
          <p:cNvSpPr>
            <a:spLocks noGrp="1"/>
          </p:cNvSpPr>
          <p:nvPr>
            <p:ph type="dt" sz="half" idx="10"/>
          </p:nvPr>
        </p:nvSpPr>
        <p:spPr/>
        <p:txBody>
          <a:bodyPr/>
          <a:lstStyle/>
          <a:p>
            <a:fld id="{3776F526-3F21-402F-A3EA-2DE62FADDB17}" type="datetime1">
              <a:rPr lang="en-US" smtClean="0"/>
              <a:t>3/12/2024</a:t>
            </a:fld>
            <a:endParaRPr lang="en-US"/>
          </a:p>
        </p:txBody>
      </p:sp>
      <p:sp>
        <p:nvSpPr>
          <p:cNvPr id="6" name="Footer Placeholder 5">
            <a:extLst>
              <a:ext uri="{FF2B5EF4-FFF2-40B4-BE49-F238E27FC236}">
                <a16:creationId xmlns:a16="http://schemas.microsoft.com/office/drawing/2014/main" id="{64EEEC24-F2E1-4382-82AE-E2809239A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1C817-5576-46F5-9C4B-B0D12695EB6A}"/>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82413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85A7-F8E2-40CD-BF00-DD3DE51E9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7AF4BC-32C0-43B6-BFC2-D32C8C768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EC5A7-D29D-4E02-950D-0184EA543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8A149-47D9-4D23-8F79-970AC0BDBAFC}"/>
              </a:ext>
            </a:extLst>
          </p:cNvPr>
          <p:cNvSpPr>
            <a:spLocks noGrp="1"/>
          </p:cNvSpPr>
          <p:nvPr>
            <p:ph type="dt" sz="half" idx="10"/>
          </p:nvPr>
        </p:nvSpPr>
        <p:spPr/>
        <p:txBody>
          <a:bodyPr/>
          <a:lstStyle/>
          <a:p>
            <a:fld id="{FBDF9C9C-8354-444F-A538-17860BD29FCC}" type="datetime1">
              <a:rPr lang="en-US" smtClean="0"/>
              <a:t>3/12/2024</a:t>
            </a:fld>
            <a:endParaRPr lang="en-US"/>
          </a:p>
        </p:txBody>
      </p:sp>
      <p:sp>
        <p:nvSpPr>
          <p:cNvPr id="6" name="Footer Placeholder 5">
            <a:extLst>
              <a:ext uri="{FF2B5EF4-FFF2-40B4-BE49-F238E27FC236}">
                <a16:creationId xmlns:a16="http://schemas.microsoft.com/office/drawing/2014/main" id="{C15D5C50-DB4C-4FB5-9F8E-037C7B615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B6FDCB-E04C-4094-BC67-37BC37BDB22A}"/>
              </a:ext>
            </a:extLst>
          </p:cNvPr>
          <p:cNvSpPr>
            <a:spLocks noGrp="1"/>
          </p:cNvSpPr>
          <p:nvPr>
            <p:ph type="sldNum" sz="quarter" idx="12"/>
          </p:nvPr>
        </p:nvSpPr>
        <p:spPr/>
        <p:txBody>
          <a:bodyPr/>
          <a:lstStyle/>
          <a:p>
            <a:fld id="{C5B28B22-138B-4E79-9EA3-E8C54201C655}" type="slidenum">
              <a:rPr lang="en-US" smtClean="0"/>
              <a:t>‹#›</a:t>
            </a:fld>
            <a:endParaRPr lang="en-US"/>
          </a:p>
        </p:txBody>
      </p:sp>
    </p:spTree>
    <p:extLst>
      <p:ext uri="{BB962C8B-B14F-4D97-AF65-F5344CB8AC3E}">
        <p14:creationId xmlns:p14="http://schemas.microsoft.com/office/powerpoint/2010/main" val="395648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1B036-AF31-4102-B8E2-3CC25ED2A9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A46E2-9FD1-46E7-9C53-790DB096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F7311-D5C1-4A6F-A25C-64D80C4E2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A2B7E-1495-4D77-9C11-02B1880D289F}" type="datetime1">
              <a:rPr lang="en-US" smtClean="0"/>
              <a:t>3/12/2024</a:t>
            </a:fld>
            <a:endParaRPr lang="en-US"/>
          </a:p>
        </p:txBody>
      </p:sp>
      <p:sp>
        <p:nvSpPr>
          <p:cNvPr id="5" name="Footer Placeholder 4">
            <a:extLst>
              <a:ext uri="{FF2B5EF4-FFF2-40B4-BE49-F238E27FC236}">
                <a16:creationId xmlns:a16="http://schemas.microsoft.com/office/drawing/2014/main" id="{0B56219E-C296-487F-8BC7-23AB3011B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3720D2-277B-445C-8AFD-7A4642EE0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28B22-138B-4E79-9EA3-E8C54201C655}" type="slidenum">
              <a:rPr lang="en-US" smtClean="0"/>
              <a:t>‹#›</a:t>
            </a:fld>
            <a:endParaRPr lang="en-US"/>
          </a:p>
        </p:txBody>
      </p:sp>
    </p:spTree>
    <p:extLst>
      <p:ext uri="{BB962C8B-B14F-4D97-AF65-F5344CB8AC3E}">
        <p14:creationId xmlns:p14="http://schemas.microsoft.com/office/powerpoint/2010/main" val="103218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16AF00-E4FD-4084-906B-B4B4A84F9264}"/>
              </a:ext>
            </a:extLst>
          </p:cNvPr>
          <p:cNvSpPr txBox="1"/>
          <p:nvPr/>
        </p:nvSpPr>
        <p:spPr>
          <a:xfrm>
            <a:off x="581025" y="121513"/>
            <a:ext cx="6798668" cy="646331"/>
          </a:xfrm>
          <a:prstGeom prst="rect">
            <a:avLst/>
          </a:prstGeom>
          <a:noFill/>
        </p:spPr>
        <p:txBody>
          <a:bodyPr wrap="square" rtlCol="0">
            <a:spAutoFit/>
          </a:bodyPr>
          <a:lstStyle/>
          <a:p>
            <a:r>
              <a:rPr lang="en-US" dirty="0"/>
              <a:t>Winter Solar Panel Shade Analysis</a:t>
            </a:r>
          </a:p>
          <a:p>
            <a:r>
              <a:rPr lang="en-US" dirty="0"/>
              <a:t>Chris Jones  Santa Rosa, CA  1/13/2022</a:t>
            </a:r>
          </a:p>
        </p:txBody>
      </p:sp>
      <p:graphicFrame>
        <p:nvGraphicFramePr>
          <p:cNvPr id="5" name="Table 5">
            <a:extLst>
              <a:ext uri="{FF2B5EF4-FFF2-40B4-BE49-F238E27FC236}">
                <a16:creationId xmlns:a16="http://schemas.microsoft.com/office/drawing/2014/main" id="{8E1170DA-7D07-4EF3-A106-E65BDC894AD4}"/>
              </a:ext>
            </a:extLst>
          </p:cNvPr>
          <p:cNvGraphicFramePr>
            <a:graphicFrameLocks noGrp="1"/>
          </p:cNvGraphicFramePr>
          <p:nvPr>
            <p:extLst>
              <p:ext uri="{D42A27DB-BD31-4B8C-83A1-F6EECF244321}">
                <p14:modId xmlns:p14="http://schemas.microsoft.com/office/powerpoint/2010/main" val="1753519012"/>
              </p:ext>
            </p:extLst>
          </p:nvPr>
        </p:nvGraphicFramePr>
        <p:xfrm>
          <a:off x="3190915" y="5117407"/>
          <a:ext cx="5291070" cy="1524000"/>
        </p:xfrm>
        <a:graphic>
          <a:graphicData uri="http://schemas.openxmlformats.org/drawingml/2006/table">
            <a:tbl>
              <a:tblPr firstRow="1" bandRow="1">
                <a:tableStyleId>{5C22544A-7EE6-4342-B048-85BDC9FD1C3A}</a:tableStyleId>
              </a:tblPr>
              <a:tblGrid>
                <a:gridCol w="4078219">
                  <a:extLst>
                    <a:ext uri="{9D8B030D-6E8A-4147-A177-3AD203B41FA5}">
                      <a16:colId xmlns:a16="http://schemas.microsoft.com/office/drawing/2014/main" val="901864312"/>
                    </a:ext>
                  </a:extLst>
                </a:gridCol>
                <a:gridCol w="1212851">
                  <a:extLst>
                    <a:ext uri="{9D8B030D-6E8A-4147-A177-3AD203B41FA5}">
                      <a16:colId xmlns:a16="http://schemas.microsoft.com/office/drawing/2014/main" val="393480989"/>
                    </a:ext>
                  </a:extLst>
                </a:gridCol>
              </a:tblGrid>
              <a:tr h="225460">
                <a:tc>
                  <a:txBody>
                    <a:bodyPr/>
                    <a:lstStyle/>
                    <a:p>
                      <a:r>
                        <a:rPr lang="en-US" sz="1400" dirty="0"/>
                        <a:t>Topic</a:t>
                      </a:r>
                    </a:p>
                  </a:txBody>
                  <a:tcPr/>
                </a:tc>
                <a:tc>
                  <a:txBody>
                    <a:bodyPr/>
                    <a:lstStyle/>
                    <a:p>
                      <a:r>
                        <a:rPr lang="en-US" sz="1400" dirty="0"/>
                        <a:t>Page</a:t>
                      </a:r>
                    </a:p>
                  </a:txBody>
                  <a:tcPr/>
                </a:tc>
                <a:extLst>
                  <a:ext uri="{0D108BD9-81ED-4DB2-BD59-A6C34878D82A}">
                    <a16:rowId xmlns:a16="http://schemas.microsoft.com/office/drawing/2014/main" val="152728719"/>
                  </a:ext>
                </a:extLst>
              </a:tr>
              <a:tr h="225460">
                <a:tc>
                  <a:txBody>
                    <a:bodyPr/>
                    <a:lstStyle/>
                    <a:p>
                      <a:r>
                        <a:rPr lang="en-US" sz="1400" dirty="0"/>
                        <a:t>House SW Roof</a:t>
                      </a:r>
                    </a:p>
                  </a:txBody>
                  <a:tcPr/>
                </a:tc>
                <a:tc>
                  <a:txBody>
                    <a:bodyPr/>
                    <a:lstStyle/>
                    <a:p>
                      <a:r>
                        <a:rPr lang="en-US" sz="1400" dirty="0"/>
                        <a:t>2</a:t>
                      </a:r>
                    </a:p>
                  </a:txBody>
                  <a:tcPr/>
                </a:tc>
                <a:extLst>
                  <a:ext uri="{0D108BD9-81ED-4DB2-BD59-A6C34878D82A}">
                    <a16:rowId xmlns:a16="http://schemas.microsoft.com/office/drawing/2014/main" val="942305100"/>
                  </a:ext>
                </a:extLst>
              </a:tr>
              <a:tr h="225460">
                <a:tc>
                  <a:txBody>
                    <a:bodyPr/>
                    <a:lstStyle/>
                    <a:p>
                      <a:r>
                        <a:rPr lang="en-US" sz="1400" dirty="0"/>
                        <a:t>House SW Roof Shade Trees</a:t>
                      </a:r>
                    </a:p>
                  </a:txBody>
                  <a:tcPr/>
                </a:tc>
                <a:tc>
                  <a:txBody>
                    <a:bodyPr/>
                    <a:lstStyle/>
                    <a:p>
                      <a:r>
                        <a:rPr lang="en-US" sz="1400" dirty="0"/>
                        <a:t>14</a:t>
                      </a:r>
                    </a:p>
                  </a:txBody>
                  <a:tcPr/>
                </a:tc>
                <a:extLst>
                  <a:ext uri="{0D108BD9-81ED-4DB2-BD59-A6C34878D82A}">
                    <a16:rowId xmlns:a16="http://schemas.microsoft.com/office/drawing/2014/main" val="2048090317"/>
                  </a:ext>
                </a:extLst>
              </a:tr>
              <a:tr h="225460">
                <a:tc>
                  <a:txBody>
                    <a:bodyPr/>
                    <a:lstStyle/>
                    <a:p>
                      <a:r>
                        <a:rPr lang="en-US" sz="1400" dirty="0"/>
                        <a:t>House SE Roof</a:t>
                      </a:r>
                    </a:p>
                  </a:txBody>
                  <a:tcPr/>
                </a:tc>
                <a:tc>
                  <a:txBody>
                    <a:bodyPr/>
                    <a:lstStyle/>
                    <a:p>
                      <a:r>
                        <a:rPr lang="en-US" sz="1400" dirty="0"/>
                        <a:t>16</a:t>
                      </a:r>
                    </a:p>
                  </a:txBody>
                  <a:tcPr/>
                </a:tc>
                <a:extLst>
                  <a:ext uri="{0D108BD9-81ED-4DB2-BD59-A6C34878D82A}">
                    <a16:rowId xmlns:a16="http://schemas.microsoft.com/office/drawing/2014/main" val="1888002638"/>
                  </a:ext>
                </a:extLst>
              </a:tr>
              <a:tr h="225460">
                <a:tc>
                  <a:txBody>
                    <a:bodyPr/>
                    <a:lstStyle/>
                    <a:p>
                      <a:r>
                        <a:rPr lang="en-US" sz="1400" dirty="0"/>
                        <a:t>Garage SE Roof</a:t>
                      </a:r>
                    </a:p>
                  </a:txBody>
                  <a:tcPr/>
                </a:tc>
                <a:tc>
                  <a:txBody>
                    <a:bodyPr/>
                    <a:lstStyle/>
                    <a:p>
                      <a:r>
                        <a:rPr lang="en-US" sz="1400" dirty="0"/>
                        <a:t>25</a:t>
                      </a:r>
                    </a:p>
                  </a:txBody>
                  <a:tcPr/>
                </a:tc>
                <a:extLst>
                  <a:ext uri="{0D108BD9-81ED-4DB2-BD59-A6C34878D82A}">
                    <a16:rowId xmlns:a16="http://schemas.microsoft.com/office/drawing/2014/main" val="224863395"/>
                  </a:ext>
                </a:extLst>
              </a:tr>
            </a:tbl>
          </a:graphicData>
        </a:graphic>
      </p:graphicFrame>
      <p:sp>
        <p:nvSpPr>
          <p:cNvPr id="2" name="TextBox 1">
            <a:extLst>
              <a:ext uri="{FF2B5EF4-FFF2-40B4-BE49-F238E27FC236}">
                <a16:creationId xmlns:a16="http://schemas.microsoft.com/office/drawing/2014/main" id="{D3A5D7DC-ED23-413D-8197-56724231DF93}"/>
              </a:ext>
            </a:extLst>
          </p:cNvPr>
          <p:cNvSpPr txBox="1"/>
          <p:nvPr/>
        </p:nvSpPr>
        <p:spPr>
          <a:xfrm>
            <a:off x="542232" y="818967"/>
            <a:ext cx="11029950" cy="4247317"/>
          </a:xfrm>
          <a:prstGeom prst="rect">
            <a:avLst/>
          </a:prstGeom>
          <a:noFill/>
        </p:spPr>
        <p:txBody>
          <a:bodyPr wrap="square" rtlCol="0">
            <a:spAutoFit/>
          </a:bodyPr>
          <a:lstStyle/>
          <a:p>
            <a:r>
              <a:rPr lang="en-US" dirty="0"/>
              <a:t>We have two shade trees in the back yard, a taller deciduous valley oak and a shorter evergreen magnolia,  that are critical for not needing air conditioning in summer (as well as cultivating our lawn mushrooms </a:t>
            </a:r>
            <a:r>
              <a:rPr lang="en-US" dirty="0">
                <a:sym typeface="Wingdings" panose="05000000000000000000" pitchFamily="2" charset="2"/>
              </a:rPr>
              <a:t> )</a:t>
            </a:r>
            <a:r>
              <a:rPr lang="en-US" dirty="0"/>
              <a:t>.  But they are shading our house roof which impacts solar energy production that we want to expand along with adding batteries, and the valley oak is growing into the power lines which is a fire hazard.  We need to decide two things:</a:t>
            </a:r>
          </a:p>
          <a:p>
            <a:pPr marL="342900" indent="-342900">
              <a:buFont typeface="+mj-lt"/>
              <a:buAutoNum type="arabicPeriod"/>
            </a:pPr>
            <a:r>
              <a:rPr lang="en-US" dirty="0"/>
              <a:t>Whether to remove one or both of the trees and replant one or more shorter trees, or build a shade structure.</a:t>
            </a:r>
          </a:p>
          <a:p>
            <a:pPr marL="342900" indent="-342900">
              <a:buFont typeface="+mj-lt"/>
              <a:buAutoNum type="arabicPeriod"/>
            </a:pPr>
            <a:r>
              <a:rPr lang="en-US" dirty="0"/>
              <a:t>How many new solar panels to get, where to put them, and where to put the old ones which are currently in the shade.</a:t>
            </a:r>
          </a:p>
          <a:p>
            <a:endParaRPr lang="en-US" dirty="0"/>
          </a:p>
          <a:p>
            <a:r>
              <a:rPr lang="en-US" dirty="0"/>
              <a:t>Based on the following analysis, it looks like cutting down the valley oak would solve the SE house roof problem where we want to expand in to.  By 2 PM in January the magnolia would still shade the existing SW house roof panel installation, but this shade will decrease and should be low for most of the rest of the year.  And if we leave the old panels there we can buy 25 American made Solaria panels that would fill the SE roof which would increase our off-grid potential with a 38 kWh battery pack from 64% to 69% for only $3K additional solar panel cost. </a:t>
            </a:r>
            <a:r>
              <a:rPr lang="en-US" b="1" i="1" dirty="0">
                <a:solidFill>
                  <a:srgbClr val="FF0000"/>
                </a:solidFill>
              </a:rPr>
              <a:t>See if renting local </a:t>
            </a:r>
            <a:r>
              <a:rPr lang="en-US" b="1" i="1" dirty="0" err="1">
                <a:solidFill>
                  <a:srgbClr val="FF0000"/>
                </a:solidFill>
              </a:rPr>
              <a:t>Solmetric</a:t>
            </a:r>
            <a:r>
              <a:rPr lang="en-US" b="1" i="1" dirty="0">
                <a:solidFill>
                  <a:srgbClr val="FF0000"/>
                </a:solidFill>
              </a:rPr>
              <a:t> </a:t>
            </a:r>
            <a:r>
              <a:rPr lang="en-US" b="1" i="1" dirty="0" err="1">
                <a:solidFill>
                  <a:srgbClr val="FF0000"/>
                </a:solidFill>
              </a:rPr>
              <a:t>Suneye</a:t>
            </a:r>
            <a:r>
              <a:rPr lang="en-US" b="1" i="1" dirty="0">
                <a:solidFill>
                  <a:srgbClr val="FF0000"/>
                </a:solidFill>
              </a:rPr>
              <a:t> with leaves currently off the valley oak can confirm SW house roof performance will be acceptable with the valley oak removed but not the magnolia; perhaps post-processing software can do this. </a:t>
            </a:r>
          </a:p>
        </p:txBody>
      </p:sp>
      <p:sp>
        <p:nvSpPr>
          <p:cNvPr id="3" name="Slide Number Placeholder 2">
            <a:extLst>
              <a:ext uri="{FF2B5EF4-FFF2-40B4-BE49-F238E27FC236}">
                <a16:creationId xmlns:a16="http://schemas.microsoft.com/office/drawing/2014/main" id="{8FC303BA-ADED-1542-5175-B4455E232840}"/>
              </a:ext>
            </a:extLst>
          </p:cNvPr>
          <p:cNvSpPr>
            <a:spLocks noGrp="1"/>
          </p:cNvSpPr>
          <p:nvPr>
            <p:ph type="sldNum" sz="quarter" idx="12"/>
          </p:nvPr>
        </p:nvSpPr>
        <p:spPr/>
        <p:txBody>
          <a:bodyPr/>
          <a:lstStyle/>
          <a:p>
            <a:fld id="{C5B28B22-138B-4E79-9EA3-E8C54201C655}" type="slidenum">
              <a:rPr lang="en-US" smtClean="0"/>
              <a:t>1</a:t>
            </a:fld>
            <a:endParaRPr lang="en-US"/>
          </a:p>
        </p:txBody>
      </p:sp>
    </p:spTree>
    <p:extLst>
      <p:ext uri="{BB962C8B-B14F-4D97-AF65-F5344CB8AC3E}">
        <p14:creationId xmlns:p14="http://schemas.microsoft.com/office/powerpoint/2010/main" val="238666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3416320"/>
          </a:xfrm>
          <a:prstGeom prst="rect">
            <a:avLst/>
          </a:prstGeom>
          <a:noFill/>
        </p:spPr>
        <p:txBody>
          <a:bodyPr wrap="square" rtlCol="0">
            <a:spAutoFit/>
          </a:bodyPr>
          <a:lstStyle/>
          <a:p>
            <a:r>
              <a:rPr lang="en-US" dirty="0"/>
              <a:t>House</a:t>
            </a:r>
          </a:p>
          <a:p>
            <a:r>
              <a:rPr lang="en-US" dirty="0"/>
              <a:t>SW roof</a:t>
            </a:r>
          </a:p>
          <a:p>
            <a:r>
              <a:rPr lang="en-US" dirty="0"/>
              <a:t>3 PM</a:t>
            </a:r>
          </a:p>
          <a:p>
            <a:endParaRPr lang="en-US" dirty="0"/>
          </a:p>
          <a:p>
            <a:r>
              <a:rPr lang="en-US" dirty="0"/>
              <a:t>365V</a:t>
            </a:r>
          </a:p>
          <a:p>
            <a:r>
              <a:rPr lang="en-US" dirty="0"/>
              <a:t>0W</a:t>
            </a:r>
          </a:p>
          <a:p>
            <a:r>
              <a:rPr lang="en-US" dirty="0"/>
              <a:t>0.99 kWh</a:t>
            </a:r>
          </a:p>
          <a:p>
            <a:endParaRPr lang="en-US" dirty="0"/>
          </a:p>
          <a:p>
            <a:r>
              <a:rPr lang="en-US" dirty="0"/>
              <a:t>Half shade from magnolia</a:t>
            </a:r>
          </a:p>
          <a:p>
            <a:endParaRPr lang="en-US" dirty="0"/>
          </a:p>
        </p:txBody>
      </p:sp>
      <p:pic>
        <p:nvPicPr>
          <p:cNvPr id="3" name="Picture 2" descr="A solar panel on a roof&#10;&#10;Description automatically generated">
            <a:extLst>
              <a:ext uri="{FF2B5EF4-FFF2-40B4-BE49-F238E27FC236}">
                <a16:creationId xmlns:a16="http://schemas.microsoft.com/office/drawing/2014/main" id="{0C299955-4277-4CDA-868E-CFE498303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F9E5B204-69A3-8E62-FF85-078011F16F49}"/>
              </a:ext>
            </a:extLst>
          </p:cNvPr>
          <p:cNvSpPr>
            <a:spLocks noGrp="1"/>
          </p:cNvSpPr>
          <p:nvPr>
            <p:ph type="sldNum" sz="quarter" idx="12"/>
          </p:nvPr>
        </p:nvSpPr>
        <p:spPr/>
        <p:txBody>
          <a:bodyPr/>
          <a:lstStyle/>
          <a:p>
            <a:fld id="{C5B28B22-138B-4E79-9EA3-E8C54201C655}" type="slidenum">
              <a:rPr lang="en-US" smtClean="0"/>
              <a:t>10</a:t>
            </a:fld>
            <a:endParaRPr lang="en-US"/>
          </a:p>
        </p:txBody>
      </p:sp>
    </p:spTree>
    <p:extLst>
      <p:ext uri="{BB962C8B-B14F-4D97-AF65-F5344CB8AC3E}">
        <p14:creationId xmlns:p14="http://schemas.microsoft.com/office/powerpoint/2010/main" val="512684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5909310"/>
          </a:xfrm>
          <a:prstGeom prst="rect">
            <a:avLst/>
          </a:prstGeom>
          <a:noFill/>
        </p:spPr>
        <p:txBody>
          <a:bodyPr wrap="square" rtlCol="0">
            <a:spAutoFit/>
          </a:bodyPr>
          <a:lstStyle/>
          <a:p>
            <a:r>
              <a:rPr lang="en-US" dirty="0"/>
              <a:t>House</a:t>
            </a:r>
          </a:p>
          <a:p>
            <a:r>
              <a:rPr lang="en-US" dirty="0"/>
              <a:t>SW roof</a:t>
            </a:r>
          </a:p>
          <a:p>
            <a:r>
              <a:rPr lang="en-US" dirty="0"/>
              <a:t>4 PM</a:t>
            </a:r>
          </a:p>
          <a:p>
            <a:endParaRPr lang="en-US" dirty="0"/>
          </a:p>
          <a:p>
            <a:r>
              <a:rPr lang="en-US" dirty="0"/>
              <a:t>329V</a:t>
            </a:r>
          </a:p>
          <a:p>
            <a:r>
              <a:rPr lang="en-US" dirty="0"/>
              <a:t>0W</a:t>
            </a:r>
          </a:p>
          <a:p>
            <a:r>
              <a:rPr lang="en-US" dirty="0"/>
              <a:t>0.99 kWh</a:t>
            </a:r>
          </a:p>
          <a:p>
            <a:endParaRPr lang="en-US" dirty="0"/>
          </a:p>
          <a:p>
            <a:r>
              <a:rPr lang="en-US" sz="1800" dirty="0"/>
              <a:t>Almost all shade from neighbor-hood trees, but production would be low anyway due to angle</a:t>
            </a:r>
          </a:p>
          <a:p>
            <a:endParaRPr lang="en-US" dirty="0"/>
          </a:p>
          <a:p>
            <a:endParaRPr lang="en-US" dirty="0"/>
          </a:p>
        </p:txBody>
      </p:sp>
      <p:pic>
        <p:nvPicPr>
          <p:cNvPr id="3" name="Picture 2" descr="Solar panels on a roof&#10;&#10;Description automatically generated">
            <a:extLst>
              <a:ext uri="{FF2B5EF4-FFF2-40B4-BE49-F238E27FC236}">
                <a16:creationId xmlns:a16="http://schemas.microsoft.com/office/drawing/2014/main" id="{40EDC609-8905-4049-8177-176015728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10158178-3B79-4B00-5706-FDE37C28526A}"/>
              </a:ext>
            </a:extLst>
          </p:cNvPr>
          <p:cNvSpPr>
            <a:spLocks noGrp="1"/>
          </p:cNvSpPr>
          <p:nvPr>
            <p:ph type="sldNum" sz="quarter" idx="12"/>
          </p:nvPr>
        </p:nvSpPr>
        <p:spPr/>
        <p:txBody>
          <a:bodyPr/>
          <a:lstStyle/>
          <a:p>
            <a:fld id="{C5B28B22-138B-4E79-9EA3-E8C54201C655}" type="slidenum">
              <a:rPr lang="en-US" smtClean="0"/>
              <a:t>11</a:t>
            </a:fld>
            <a:endParaRPr lang="en-US"/>
          </a:p>
        </p:txBody>
      </p:sp>
    </p:spTree>
    <p:extLst>
      <p:ext uri="{BB962C8B-B14F-4D97-AF65-F5344CB8AC3E}">
        <p14:creationId xmlns:p14="http://schemas.microsoft.com/office/powerpoint/2010/main" val="131415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188651" cy="3416320"/>
          </a:xfrm>
          <a:prstGeom prst="rect">
            <a:avLst/>
          </a:prstGeom>
          <a:noFill/>
        </p:spPr>
        <p:txBody>
          <a:bodyPr wrap="square" rtlCol="0">
            <a:spAutoFit/>
          </a:bodyPr>
          <a:lstStyle/>
          <a:p>
            <a:r>
              <a:rPr lang="en-US" dirty="0"/>
              <a:t>House</a:t>
            </a:r>
          </a:p>
          <a:p>
            <a:r>
              <a:rPr lang="en-US" dirty="0"/>
              <a:t>SW roof shade trees</a:t>
            </a:r>
          </a:p>
          <a:p>
            <a:endParaRPr lang="en-US" dirty="0"/>
          </a:p>
          <a:p>
            <a:r>
              <a:rPr lang="en-US" dirty="0"/>
              <a:t>1 PM</a:t>
            </a:r>
          </a:p>
          <a:p>
            <a:r>
              <a:rPr lang="en-US" dirty="0"/>
              <a:t>from top</a:t>
            </a:r>
          </a:p>
          <a:p>
            <a:r>
              <a:rPr lang="en-US" dirty="0"/>
              <a:t>of panels: </a:t>
            </a:r>
          </a:p>
          <a:p>
            <a:endParaRPr lang="en-US" dirty="0"/>
          </a:p>
          <a:p>
            <a:r>
              <a:rPr lang="en-US" dirty="0"/>
              <a:t>Blocked only by valley oak</a:t>
            </a:r>
          </a:p>
        </p:txBody>
      </p:sp>
      <p:pic>
        <p:nvPicPr>
          <p:cNvPr id="3" name="Picture 2" descr="A picture containing tree, outdoor, sky, plant&#10;&#10;Description automatically generated">
            <a:extLst>
              <a:ext uri="{FF2B5EF4-FFF2-40B4-BE49-F238E27FC236}">
                <a16:creationId xmlns:a16="http://schemas.microsoft.com/office/drawing/2014/main" id="{E2F5277F-A8C1-4AE7-8AB7-444872350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86C3FCB3-FCD8-E14D-52E7-8C90097E5319}"/>
              </a:ext>
            </a:extLst>
          </p:cNvPr>
          <p:cNvSpPr>
            <a:spLocks noGrp="1"/>
          </p:cNvSpPr>
          <p:nvPr>
            <p:ph type="sldNum" sz="quarter" idx="12"/>
          </p:nvPr>
        </p:nvSpPr>
        <p:spPr/>
        <p:txBody>
          <a:bodyPr/>
          <a:lstStyle/>
          <a:p>
            <a:fld id="{C5B28B22-138B-4E79-9EA3-E8C54201C655}" type="slidenum">
              <a:rPr lang="en-US" smtClean="0"/>
              <a:t>12</a:t>
            </a:fld>
            <a:endParaRPr lang="en-US"/>
          </a:p>
        </p:txBody>
      </p:sp>
    </p:spTree>
    <p:extLst>
      <p:ext uri="{BB962C8B-B14F-4D97-AF65-F5344CB8AC3E}">
        <p14:creationId xmlns:p14="http://schemas.microsoft.com/office/powerpoint/2010/main" val="172850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347401" cy="3970318"/>
          </a:xfrm>
          <a:prstGeom prst="rect">
            <a:avLst/>
          </a:prstGeom>
          <a:noFill/>
        </p:spPr>
        <p:txBody>
          <a:bodyPr wrap="square" rtlCol="0">
            <a:spAutoFit/>
          </a:bodyPr>
          <a:lstStyle/>
          <a:p>
            <a:r>
              <a:rPr lang="en-US" dirty="0"/>
              <a:t>House</a:t>
            </a:r>
          </a:p>
          <a:p>
            <a:r>
              <a:rPr lang="en-US" dirty="0"/>
              <a:t>SW roof shade trees</a:t>
            </a:r>
          </a:p>
          <a:p>
            <a:endParaRPr lang="en-US" dirty="0"/>
          </a:p>
          <a:p>
            <a:r>
              <a:rPr lang="en-US" dirty="0"/>
              <a:t>1 PM</a:t>
            </a:r>
          </a:p>
          <a:p>
            <a:r>
              <a:rPr lang="en-US" dirty="0"/>
              <a:t>from </a:t>
            </a:r>
          </a:p>
          <a:p>
            <a:r>
              <a:rPr lang="en-US" dirty="0"/>
              <a:t>bottom</a:t>
            </a:r>
          </a:p>
          <a:p>
            <a:r>
              <a:rPr lang="en-US" dirty="0"/>
              <a:t>of panels:</a:t>
            </a:r>
          </a:p>
          <a:p>
            <a:endParaRPr lang="en-US" dirty="0"/>
          </a:p>
          <a:p>
            <a:r>
              <a:rPr lang="en-US" dirty="0"/>
              <a:t>Blocked by valley oak, and barely by magnolia</a:t>
            </a:r>
          </a:p>
          <a:p>
            <a:endParaRPr lang="en-US" dirty="0"/>
          </a:p>
        </p:txBody>
      </p:sp>
      <p:pic>
        <p:nvPicPr>
          <p:cNvPr id="3" name="Picture 2" descr="A picture containing tree, outdoor, sky, plant&#10;&#10;Description automatically generated">
            <a:extLst>
              <a:ext uri="{FF2B5EF4-FFF2-40B4-BE49-F238E27FC236}">
                <a16:creationId xmlns:a16="http://schemas.microsoft.com/office/drawing/2014/main" id="{30354C4B-ADBE-4F2B-B644-03AEB7E78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DC5C1B50-8C05-9521-6F1A-C3389DDC65A6}"/>
              </a:ext>
            </a:extLst>
          </p:cNvPr>
          <p:cNvSpPr>
            <a:spLocks noGrp="1"/>
          </p:cNvSpPr>
          <p:nvPr>
            <p:ph type="sldNum" sz="quarter" idx="12"/>
          </p:nvPr>
        </p:nvSpPr>
        <p:spPr/>
        <p:txBody>
          <a:bodyPr/>
          <a:lstStyle/>
          <a:p>
            <a:fld id="{C5B28B22-138B-4E79-9EA3-E8C54201C655}" type="slidenum">
              <a:rPr lang="en-US" smtClean="0"/>
              <a:t>13</a:t>
            </a:fld>
            <a:endParaRPr lang="en-US"/>
          </a:p>
        </p:txBody>
      </p:sp>
    </p:spTree>
    <p:extLst>
      <p:ext uri="{BB962C8B-B14F-4D97-AF65-F5344CB8AC3E}">
        <p14:creationId xmlns:p14="http://schemas.microsoft.com/office/powerpoint/2010/main" val="3792473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0655E71-E33F-4AC5-98AF-DE63BFB924A0}"/>
              </a:ext>
            </a:extLst>
          </p:cNvPr>
          <p:cNvGraphicFramePr>
            <a:graphicFrameLocks noGrp="1"/>
          </p:cNvGraphicFramePr>
          <p:nvPr>
            <p:extLst>
              <p:ext uri="{D42A27DB-BD31-4B8C-83A1-F6EECF244321}">
                <p14:modId xmlns:p14="http://schemas.microsoft.com/office/powerpoint/2010/main" val="2792785416"/>
              </p:ext>
            </p:extLst>
          </p:nvPr>
        </p:nvGraphicFramePr>
        <p:xfrm>
          <a:off x="819150" y="1135380"/>
          <a:ext cx="10128249" cy="4587240"/>
        </p:xfrm>
        <a:graphic>
          <a:graphicData uri="http://schemas.openxmlformats.org/drawingml/2006/table">
            <a:tbl>
              <a:tblPr firstRow="1" bandRow="1">
                <a:tableStyleId>{5C22544A-7EE6-4342-B048-85BDC9FD1C3A}</a:tableStyleId>
              </a:tblPr>
              <a:tblGrid>
                <a:gridCol w="1072157">
                  <a:extLst>
                    <a:ext uri="{9D8B030D-6E8A-4147-A177-3AD203B41FA5}">
                      <a16:colId xmlns:a16="http://schemas.microsoft.com/office/drawing/2014/main" val="2470027273"/>
                    </a:ext>
                  </a:extLst>
                </a:gridCol>
                <a:gridCol w="4528046">
                  <a:extLst>
                    <a:ext uri="{9D8B030D-6E8A-4147-A177-3AD203B41FA5}">
                      <a16:colId xmlns:a16="http://schemas.microsoft.com/office/drawing/2014/main" val="951402105"/>
                    </a:ext>
                  </a:extLst>
                </a:gridCol>
                <a:gridCol w="4528046">
                  <a:extLst>
                    <a:ext uri="{9D8B030D-6E8A-4147-A177-3AD203B41FA5}">
                      <a16:colId xmlns:a16="http://schemas.microsoft.com/office/drawing/2014/main" val="193686652"/>
                    </a:ext>
                  </a:extLst>
                </a:gridCol>
              </a:tblGrid>
              <a:tr h="370840">
                <a:tc>
                  <a:txBody>
                    <a:bodyPr/>
                    <a:lstStyle/>
                    <a:p>
                      <a:r>
                        <a:rPr lang="en-US" sz="1400" dirty="0"/>
                        <a:t>Time</a:t>
                      </a:r>
                    </a:p>
                  </a:txBody>
                  <a:tcPr/>
                </a:tc>
                <a:tc>
                  <a:txBody>
                    <a:bodyPr/>
                    <a:lstStyle/>
                    <a:p>
                      <a:r>
                        <a:rPr lang="en-US" sz="1400" dirty="0"/>
                        <a:t>Observations with both trees present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Projection if valley oak removed</a:t>
                      </a:r>
                    </a:p>
                  </a:txBody>
                  <a:tcPr/>
                </a:tc>
                <a:extLst>
                  <a:ext uri="{0D108BD9-81ED-4DB2-BD59-A6C34878D82A}">
                    <a16:rowId xmlns:a16="http://schemas.microsoft.com/office/drawing/2014/main" val="4262399599"/>
                  </a:ext>
                </a:extLst>
              </a:tr>
              <a:tr h="370840">
                <a:tc>
                  <a:txBody>
                    <a:bodyPr/>
                    <a:lstStyle/>
                    <a:p>
                      <a:r>
                        <a:rPr lang="en-US" sz="1400" dirty="0"/>
                        <a:t>8 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Partial shade on far surface from neighbor’s house</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Partial shade on far surface from neighbor’s house</a:t>
                      </a:r>
                    </a:p>
                  </a:txBody>
                  <a:tcPr>
                    <a:solidFill>
                      <a:srgbClr val="FFFF00"/>
                    </a:solidFill>
                  </a:tcPr>
                </a:tc>
                <a:extLst>
                  <a:ext uri="{0D108BD9-81ED-4DB2-BD59-A6C34878D82A}">
                    <a16:rowId xmlns:a16="http://schemas.microsoft.com/office/drawing/2014/main" val="1341149694"/>
                  </a:ext>
                </a:extLst>
              </a:tr>
              <a:tr h="370840">
                <a:tc>
                  <a:txBody>
                    <a:bodyPr/>
                    <a:lstStyle/>
                    <a:p>
                      <a:r>
                        <a:rPr lang="en-US" sz="1400" dirty="0"/>
                        <a:t>9 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 shade</a:t>
                      </a: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 shade</a:t>
                      </a:r>
                    </a:p>
                  </a:txBody>
                  <a:tcPr>
                    <a:solidFill>
                      <a:srgbClr val="92D050"/>
                    </a:solidFill>
                  </a:tcPr>
                </a:tc>
                <a:extLst>
                  <a:ext uri="{0D108BD9-81ED-4DB2-BD59-A6C34878D82A}">
                    <a16:rowId xmlns:a16="http://schemas.microsoft.com/office/drawing/2014/main" val="1566451275"/>
                  </a:ext>
                </a:extLst>
              </a:tr>
              <a:tr h="370840">
                <a:tc>
                  <a:txBody>
                    <a:bodyPr/>
                    <a:lstStyle/>
                    <a:p>
                      <a:r>
                        <a:rPr lang="en-US" sz="1400" dirty="0"/>
                        <a:t>10 AM</a:t>
                      </a:r>
                    </a:p>
                  </a:txBody>
                  <a:tcPr/>
                </a:tc>
                <a:tc>
                  <a:txBody>
                    <a:bodyPr/>
                    <a:lstStyle/>
                    <a:p>
                      <a:r>
                        <a:rPr lang="en-US" sz="1400" dirty="0"/>
                        <a:t>No shade</a:t>
                      </a:r>
                    </a:p>
                  </a:txBody>
                  <a:tcPr>
                    <a:solidFill>
                      <a:srgbClr val="92D05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1744543752"/>
                  </a:ext>
                </a:extLst>
              </a:tr>
              <a:tr h="370840">
                <a:tc>
                  <a:txBody>
                    <a:bodyPr/>
                    <a:lstStyle/>
                    <a:p>
                      <a:r>
                        <a:rPr lang="en-US" sz="1400" dirty="0"/>
                        <a:t>11 AM</a:t>
                      </a:r>
                    </a:p>
                  </a:txBody>
                  <a:tcPr/>
                </a:tc>
                <a:tc>
                  <a:txBody>
                    <a:bodyPr/>
                    <a:lstStyle/>
                    <a:p>
                      <a:r>
                        <a:rPr lang="en-US" sz="1400" dirty="0"/>
                        <a:t>No shade</a:t>
                      </a:r>
                    </a:p>
                  </a:txBody>
                  <a:tcPr>
                    <a:solidFill>
                      <a:srgbClr val="92D05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2438297189"/>
                  </a:ext>
                </a:extLst>
              </a:tr>
              <a:tr h="370840">
                <a:tc>
                  <a:txBody>
                    <a:bodyPr/>
                    <a:lstStyle/>
                    <a:p>
                      <a:r>
                        <a:rPr lang="en-US" sz="1400" dirty="0"/>
                        <a:t>Noon</a:t>
                      </a:r>
                    </a:p>
                  </a:txBody>
                  <a:tcPr/>
                </a:tc>
                <a:tc>
                  <a:txBody>
                    <a:bodyPr/>
                    <a:lstStyle/>
                    <a:p>
                      <a:r>
                        <a:rPr lang="en-US" sz="1400" dirty="0"/>
                        <a:t>No shade</a:t>
                      </a:r>
                    </a:p>
                  </a:txBody>
                  <a:tcPr>
                    <a:solidFill>
                      <a:srgbClr val="92D05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2670472918"/>
                  </a:ext>
                </a:extLst>
              </a:tr>
              <a:tr h="370840">
                <a:tc>
                  <a:txBody>
                    <a:bodyPr/>
                    <a:lstStyle/>
                    <a:p>
                      <a:r>
                        <a:rPr lang="en-US" sz="1400" dirty="0"/>
                        <a:t>1 PM</a:t>
                      </a:r>
                    </a:p>
                  </a:txBody>
                  <a:tcPr/>
                </a:tc>
                <a:tc>
                  <a:txBody>
                    <a:bodyPr/>
                    <a:lstStyle/>
                    <a:p>
                      <a:r>
                        <a:rPr lang="en-US" sz="1400" dirty="0"/>
                        <a:t>Telephone pole shade; remove telephone pole? </a:t>
                      </a:r>
                      <a:r>
                        <a:rPr lang="en-US" sz="1400" dirty="0">
                          <a:sym typeface="Wingdings" panose="05000000000000000000" pitchFamily="2" charset="2"/>
                        </a:rPr>
                        <a:t></a:t>
                      </a:r>
                      <a:endParaRPr lang="en-US" sz="1400" dirty="0"/>
                    </a:p>
                  </a:txBody>
                  <a:tcPr>
                    <a:solidFill>
                      <a:srgbClr val="FFFF00"/>
                    </a:solidFill>
                  </a:tcPr>
                </a:tc>
                <a:tc>
                  <a:txBody>
                    <a:bodyPr/>
                    <a:lstStyle/>
                    <a:p>
                      <a:r>
                        <a:rPr lang="en-US" sz="1400" dirty="0"/>
                        <a:t>Telephone pole shade</a:t>
                      </a:r>
                    </a:p>
                  </a:txBody>
                  <a:tcPr>
                    <a:solidFill>
                      <a:srgbClr val="FFFF00"/>
                    </a:solidFill>
                  </a:tcPr>
                </a:tc>
                <a:extLst>
                  <a:ext uri="{0D108BD9-81ED-4DB2-BD59-A6C34878D82A}">
                    <a16:rowId xmlns:a16="http://schemas.microsoft.com/office/drawing/2014/main" val="3574187500"/>
                  </a:ext>
                </a:extLst>
              </a:tr>
              <a:tr h="370840">
                <a:tc>
                  <a:txBody>
                    <a:bodyPr/>
                    <a:lstStyle/>
                    <a:p>
                      <a:r>
                        <a:rPr lang="en-US" sz="1400" dirty="0"/>
                        <a:t>2 PM</a:t>
                      </a:r>
                    </a:p>
                  </a:txBody>
                  <a:tcPr/>
                </a:tc>
                <a:tc>
                  <a:txBody>
                    <a:bodyPr/>
                    <a:lstStyle/>
                    <a:p>
                      <a:r>
                        <a:rPr lang="en-US" sz="1400" dirty="0"/>
                        <a:t>Valley oak starting to shade</a:t>
                      </a:r>
                      <a:endParaRPr lang="en-US" sz="1400" b="1" i="1" dirty="0">
                        <a:solidFill>
                          <a:srgbClr val="FF0000"/>
                        </a:solidFill>
                      </a:endParaRPr>
                    </a:p>
                  </a:txBody>
                  <a:tcPr>
                    <a:solidFill>
                      <a:srgbClr val="FFFF0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4015838005"/>
                  </a:ext>
                </a:extLst>
              </a:tr>
              <a:tr h="370840">
                <a:tc>
                  <a:txBody>
                    <a:bodyPr/>
                    <a:lstStyle/>
                    <a:p>
                      <a:r>
                        <a:rPr lang="en-US" sz="1400" dirty="0"/>
                        <a:t>3 PM</a:t>
                      </a:r>
                    </a:p>
                  </a:txBody>
                  <a:tcPr/>
                </a:tc>
                <a:tc>
                  <a:txBody>
                    <a:bodyPr/>
                    <a:lstStyle/>
                    <a:p>
                      <a:r>
                        <a:rPr lang="en-US" sz="1400" dirty="0"/>
                        <a:t>Valley oak shading most of near surface over family room and part of far surface</a:t>
                      </a:r>
                      <a:endParaRPr lang="en-US" sz="1400" b="1" i="1" dirty="0">
                        <a:solidFill>
                          <a:srgbClr val="FF0000"/>
                        </a:solidFill>
                      </a:endParaRPr>
                    </a:p>
                  </a:txBody>
                  <a:tcPr>
                    <a:solidFill>
                      <a:srgbClr val="FFC000"/>
                    </a:solidFill>
                  </a:tcPr>
                </a:tc>
                <a:tc>
                  <a:txBody>
                    <a:bodyPr/>
                    <a:lstStyle/>
                    <a:p>
                      <a:r>
                        <a:rPr lang="en-US" sz="1400" dirty="0"/>
                        <a:t>No shade</a:t>
                      </a:r>
                      <a:endParaRPr lang="en-US" sz="1400" b="1" i="1" dirty="0">
                        <a:solidFill>
                          <a:srgbClr val="FF0000"/>
                        </a:solidFill>
                      </a:endParaRPr>
                    </a:p>
                  </a:txBody>
                  <a:tcPr>
                    <a:solidFill>
                      <a:srgbClr val="92D050"/>
                    </a:solidFill>
                  </a:tcPr>
                </a:tc>
                <a:extLst>
                  <a:ext uri="{0D108BD9-81ED-4DB2-BD59-A6C34878D82A}">
                    <a16:rowId xmlns:a16="http://schemas.microsoft.com/office/drawing/2014/main" val="2952199350"/>
                  </a:ext>
                </a:extLst>
              </a:tr>
              <a:tr h="370840">
                <a:tc>
                  <a:txBody>
                    <a:bodyPr/>
                    <a:lstStyle/>
                    <a:p>
                      <a:r>
                        <a:rPr lang="en-US" sz="1400" dirty="0"/>
                        <a:t>4 PM</a:t>
                      </a:r>
                    </a:p>
                  </a:txBody>
                  <a:tcPr/>
                </a:tc>
                <a:tc>
                  <a:txBody>
                    <a:bodyPr/>
                    <a:lstStyle/>
                    <a:p>
                      <a:r>
                        <a:rPr lang="en-US" sz="1400" dirty="0"/>
                        <a:t>Almost complete shade from valley oak, and partial shade from magnolia; but SE panel angle sub-optimized by this point</a:t>
                      </a:r>
                    </a:p>
                  </a:txBody>
                  <a:tcPr>
                    <a:solidFill>
                      <a:srgbClr val="FFC000"/>
                    </a:solidFill>
                  </a:tcPr>
                </a:tc>
                <a:tc>
                  <a:txBody>
                    <a:bodyPr/>
                    <a:lstStyle/>
                    <a:p>
                      <a:r>
                        <a:rPr lang="en-US" sz="1400" dirty="0"/>
                        <a:t>Partial shade from magnolia; but SE panel angle sub-optimized by this point</a:t>
                      </a:r>
                    </a:p>
                  </a:txBody>
                  <a:tcPr>
                    <a:solidFill>
                      <a:srgbClr val="FFC000"/>
                    </a:solidFill>
                  </a:tcPr>
                </a:tc>
                <a:extLst>
                  <a:ext uri="{0D108BD9-81ED-4DB2-BD59-A6C34878D82A}">
                    <a16:rowId xmlns:a16="http://schemas.microsoft.com/office/drawing/2014/main" val="2491366776"/>
                  </a:ext>
                </a:extLst>
              </a:tr>
              <a:tr h="370840">
                <a:tc>
                  <a:txBody>
                    <a:bodyPr/>
                    <a:lstStyle/>
                    <a:p>
                      <a:r>
                        <a:rPr lang="en-US" sz="1400" dirty="0"/>
                        <a:t>5 PM</a:t>
                      </a:r>
                    </a:p>
                  </a:txBody>
                  <a:tcPr/>
                </a:tc>
                <a:tc>
                  <a:txBody>
                    <a:bodyPr/>
                    <a:lstStyle/>
                    <a:p>
                      <a:r>
                        <a:rPr lang="en-US" sz="1400" dirty="0"/>
                        <a:t>Sunset</a:t>
                      </a:r>
                    </a:p>
                  </a:txBody>
                  <a:tcPr>
                    <a:solidFill>
                      <a:schemeClr val="bg1">
                        <a:lumMod val="85000"/>
                      </a:schemeClr>
                    </a:solidFill>
                  </a:tcPr>
                </a:tc>
                <a:tc>
                  <a:txBody>
                    <a:bodyPr/>
                    <a:lstStyle/>
                    <a:p>
                      <a:r>
                        <a:rPr lang="en-US" sz="1400" dirty="0"/>
                        <a:t>Sunset</a:t>
                      </a:r>
                    </a:p>
                  </a:txBody>
                  <a:tcPr>
                    <a:solidFill>
                      <a:schemeClr val="bg1">
                        <a:lumMod val="85000"/>
                      </a:schemeClr>
                    </a:solidFill>
                  </a:tcPr>
                </a:tc>
                <a:extLst>
                  <a:ext uri="{0D108BD9-81ED-4DB2-BD59-A6C34878D82A}">
                    <a16:rowId xmlns:a16="http://schemas.microsoft.com/office/drawing/2014/main" val="1171561624"/>
                  </a:ext>
                </a:extLst>
              </a:tr>
            </a:tbl>
          </a:graphicData>
        </a:graphic>
      </p:graphicFrame>
      <p:sp>
        <p:nvSpPr>
          <p:cNvPr id="5" name="TextBox 4">
            <a:extLst>
              <a:ext uri="{FF2B5EF4-FFF2-40B4-BE49-F238E27FC236}">
                <a16:creationId xmlns:a16="http://schemas.microsoft.com/office/drawing/2014/main" id="{5D3DD96E-DED8-4007-BE76-F7DC32A30688}"/>
              </a:ext>
            </a:extLst>
          </p:cNvPr>
          <p:cNvSpPr txBox="1"/>
          <p:nvPr/>
        </p:nvSpPr>
        <p:spPr>
          <a:xfrm>
            <a:off x="605860" y="319760"/>
            <a:ext cx="4392486" cy="646331"/>
          </a:xfrm>
          <a:prstGeom prst="rect">
            <a:avLst/>
          </a:prstGeom>
          <a:noFill/>
        </p:spPr>
        <p:txBody>
          <a:bodyPr wrap="square" rtlCol="0">
            <a:spAutoFit/>
          </a:bodyPr>
          <a:lstStyle/>
          <a:p>
            <a:r>
              <a:rPr lang="en-US" dirty="0"/>
              <a:t>House SE Roof</a:t>
            </a:r>
          </a:p>
          <a:p>
            <a:r>
              <a:rPr lang="en-US" dirty="0"/>
              <a:t>1/10/2022  </a:t>
            </a:r>
          </a:p>
        </p:txBody>
      </p:sp>
      <p:sp>
        <p:nvSpPr>
          <p:cNvPr id="2" name="Slide Number Placeholder 1">
            <a:extLst>
              <a:ext uri="{FF2B5EF4-FFF2-40B4-BE49-F238E27FC236}">
                <a16:creationId xmlns:a16="http://schemas.microsoft.com/office/drawing/2014/main" id="{A24AD0E2-7AF9-96CE-CD65-BA4277365632}"/>
              </a:ext>
            </a:extLst>
          </p:cNvPr>
          <p:cNvSpPr>
            <a:spLocks noGrp="1"/>
          </p:cNvSpPr>
          <p:nvPr>
            <p:ph type="sldNum" sz="quarter" idx="12"/>
          </p:nvPr>
        </p:nvSpPr>
        <p:spPr/>
        <p:txBody>
          <a:bodyPr/>
          <a:lstStyle/>
          <a:p>
            <a:fld id="{C5B28B22-138B-4E79-9EA3-E8C54201C655}" type="slidenum">
              <a:rPr lang="en-US" smtClean="0"/>
              <a:t>14</a:t>
            </a:fld>
            <a:endParaRPr lang="en-US"/>
          </a:p>
        </p:txBody>
      </p:sp>
    </p:spTree>
    <p:extLst>
      <p:ext uri="{BB962C8B-B14F-4D97-AF65-F5344CB8AC3E}">
        <p14:creationId xmlns:p14="http://schemas.microsoft.com/office/powerpoint/2010/main" val="353632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2862322"/>
          </a:xfrm>
          <a:prstGeom prst="rect">
            <a:avLst/>
          </a:prstGeom>
          <a:noFill/>
        </p:spPr>
        <p:txBody>
          <a:bodyPr wrap="square" rtlCol="0">
            <a:spAutoFit/>
          </a:bodyPr>
          <a:lstStyle/>
          <a:p>
            <a:r>
              <a:rPr lang="en-US" dirty="0"/>
              <a:t>House</a:t>
            </a:r>
          </a:p>
          <a:p>
            <a:r>
              <a:rPr lang="en-US" dirty="0"/>
              <a:t>SE roof</a:t>
            </a:r>
          </a:p>
          <a:p>
            <a:r>
              <a:rPr lang="en-US" dirty="0"/>
              <a:t>8 AM</a:t>
            </a:r>
          </a:p>
          <a:p>
            <a:endParaRPr lang="en-US" dirty="0"/>
          </a:p>
          <a:p>
            <a:r>
              <a:rPr lang="en-US" dirty="0"/>
              <a:t>Partial shade on far surface from neighbor’s house</a:t>
            </a:r>
          </a:p>
        </p:txBody>
      </p:sp>
      <p:pic>
        <p:nvPicPr>
          <p:cNvPr id="3" name="Picture 2" descr="A picture containing outdoor, building&#10;&#10;Description automatically generated">
            <a:extLst>
              <a:ext uri="{FF2B5EF4-FFF2-40B4-BE49-F238E27FC236}">
                <a16:creationId xmlns:a16="http://schemas.microsoft.com/office/drawing/2014/main" id="{54CE84E0-92A9-4CEC-B5D7-A87354567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0C83B3CB-64B3-247E-96D3-1E3E5AACC496}"/>
              </a:ext>
            </a:extLst>
          </p:cNvPr>
          <p:cNvSpPr>
            <a:spLocks noGrp="1"/>
          </p:cNvSpPr>
          <p:nvPr>
            <p:ph type="sldNum" sz="quarter" idx="12"/>
          </p:nvPr>
        </p:nvSpPr>
        <p:spPr/>
        <p:txBody>
          <a:bodyPr/>
          <a:lstStyle/>
          <a:p>
            <a:fld id="{C5B28B22-138B-4E79-9EA3-E8C54201C655}" type="slidenum">
              <a:rPr lang="en-US" smtClean="0"/>
              <a:t>15</a:t>
            </a:fld>
            <a:endParaRPr lang="en-US"/>
          </a:p>
        </p:txBody>
      </p:sp>
    </p:spTree>
    <p:extLst>
      <p:ext uri="{BB962C8B-B14F-4D97-AF65-F5344CB8AC3E}">
        <p14:creationId xmlns:p14="http://schemas.microsoft.com/office/powerpoint/2010/main" val="173267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102556" cy="1200329"/>
          </a:xfrm>
          <a:prstGeom prst="rect">
            <a:avLst/>
          </a:prstGeom>
          <a:noFill/>
        </p:spPr>
        <p:txBody>
          <a:bodyPr wrap="square" rtlCol="0">
            <a:spAutoFit/>
          </a:bodyPr>
          <a:lstStyle/>
          <a:p>
            <a:r>
              <a:rPr lang="en-US" dirty="0"/>
              <a:t>House</a:t>
            </a:r>
          </a:p>
          <a:p>
            <a:r>
              <a:rPr lang="en-US" dirty="0"/>
              <a:t>SE roof</a:t>
            </a:r>
          </a:p>
          <a:p>
            <a:r>
              <a:rPr lang="en-US" dirty="0"/>
              <a:t>9 AM</a:t>
            </a:r>
          </a:p>
          <a:p>
            <a:endParaRPr lang="en-US" dirty="0"/>
          </a:p>
        </p:txBody>
      </p:sp>
      <p:pic>
        <p:nvPicPr>
          <p:cNvPr id="5" name="Picture 4" descr="A picture containing outdoor, ground, building, wooden&#10;&#10;Description automatically generated">
            <a:extLst>
              <a:ext uri="{FF2B5EF4-FFF2-40B4-BE49-F238E27FC236}">
                <a16:creationId xmlns:a16="http://schemas.microsoft.com/office/drawing/2014/main" id="{A94BC533-0DAD-4E52-A79B-C716D9AA7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0"/>
            <a:ext cx="9144000" cy="6858000"/>
          </a:xfrm>
          <a:prstGeom prst="rect">
            <a:avLst/>
          </a:prstGeom>
        </p:spPr>
      </p:pic>
      <p:sp>
        <p:nvSpPr>
          <p:cNvPr id="2" name="Slide Number Placeholder 1">
            <a:extLst>
              <a:ext uri="{FF2B5EF4-FFF2-40B4-BE49-F238E27FC236}">
                <a16:creationId xmlns:a16="http://schemas.microsoft.com/office/drawing/2014/main" id="{ECF551F9-BE82-4A3B-DE69-20CCBE04B758}"/>
              </a:ext>
            </a:extLst>
          </p:cNvPr>
          <p:cNvSpPr>
            <a:spLocks noGrp="1"/>
          </p:cNvSpPr>
          <p:nvPr>
            <p:ph type="sldNum" sz="quarter" idx="12"/>
          </p:nvPr>
        </p:nvSpPr>
        <p:spPr/>
        <p:txBody>
          <a:bodyPr/>
          <a:lstStyle/>
          <a:p>
            <a:fld id="{C5B28B22-138B-4E79-9EA3-E8C54201C655}" type="slidenum">
              <a:rPr lang="en-US" smtClean="0"/>
              <a:t>16</a:t>
            </a:fld>
            <a:endParaRPr lang="en-US"/>
          </a:p>
        </p:txBody>
      </p:sp>
    </p:spTree>
    <p:extLst>
      <p:ext uri="{BB962C8B-B14F-4D97-AF65-F5344CB8AC3E}">
        <p14:creationId xmlns:p14="http://schemas.microsoft.com/office/powerpoint/2010/main" val="3864187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House</a:t>
            </a:r>
          </a:p>
          <a:p>
            <a:r>
              <a:rPr lang="en-US" dirty="0"/>
              <a:t>SE roof</a:t>
            </a:r>
          </a:p>
          <a:p>
            <a:r>
              <a:rPr lang="en-US" dirty="0"/>
              <a:t>10 AM</a:t>
            </a:r>
          </a:p>
        </p:txBody>
      </p:sp>
      <p:pic>
        <p:nvPicPr>
          <p:cNvPr id="3" name="Picture 2" descr="A picture containing outdoor, ground, building, wooden&#10;&#10;Description automatically generated">
            <a:extLst>
              <a:ext uri="{FF2B5EF4-FFF2-40B4-BE49-F238E27FC236}">
                <a16:creationId xmlns:a16="http://schemas.microsoft.com/office/drawing/2014/main" id="{A6C43F23-7B46-429B-93CB-42D7AF91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2F147395-1671-D9B6-C423-D0497E982989}"/>
              </a:ext>
            </a:extLst>
          </p:cNvPr>
          <p:cNvSpPr>
            <a:spLocks noGrp="1"/>
          </p:cNvSpPr>
          <p:nvPr>
            <p:ph type="sldNum" sz="quarter" idx="12"/>
          </p:nvPr>
        </p:nvSpPr>
        <p:spPr/>
        <p:txBody>
          <a:bodyPr/>
          <a:lstStyle/>
          <a:p>
            <a:fld id="{C5B28B22-138B-4E79-9EA3-E8C54201C655}" type="slidenum">
              <a:rPr lang="en-US" smtClean="0"/>
              <a:t>17</a:t>
            </a:fld>
            <a:endParaRPr lang="en-US"/>
          </a:p>
        </p:txBody>
      </p:sp>
    </p:spTree>
    <p:extLst>
      <p:ext uri="{BB962C8B-B14F-4D97-AF65-F5344CB8AC3E}">
        <p14:creationId xmlns:p14="http://schemas.microsoft.com/office/powerpoint/2010/main" val="1838501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House</a:t>
            </a:r>
          </a:p>
          <a:p>
            <a:r>
              <a:rPr lang="en-US" dirty="0"/>
              <a:t>SE roof</a:t>
            </a:r>
          </a:p>
          <a:p>
            <a:r>
              <a:rPr lang="en-US" dirty="0"/>
              <a:t>11 AM</a:t>
            </a:r>
          </a:p>
        </p:txBody>
      </p:sp>
      <p:pic>
        <p:nvPicPr>
          <p:cNvPr id="5" name="Picture 4" descr="A picture containing outdoor, ground, building, roof&#10;&#10;Description automatically generated">
            <a:extLst>
              <a:ext uri="{FF2B5EF4-FFF2-40B4-BE49-F238E27FC236}">
                <a16:creationId xmlns:a16="http://schemas.microsoft.com/office/drawing/2014/main" id="{7361005A-A5CE-4D70-B32F-DB4F7ED5A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CF4BE6F9-18C8-B4DB-408D-CE5D3FFD89C2}"/>
              </a:ext>
            </a:extLst>
          </p:cNvPr>
          <p:cNvSpPr>
            <a:spLocks noGrp="1"/>
          </p:cNvSpPr>
          <p:nvPr>
            <p:ph type="sldNum" sz="quarter" idx="12"/>
          </p:nvPr>
        </p:nvSpPr>
        <p:spPr/>
        <p:txBody>
          <a:bodyPr/>
          <a:lstStyle/>
          <a:p>
            <a:fld id="{C5B28B22-138B-4E79-9EA3-E8C54201C655}" type="slidenum">
              <a:rPr lang="en-US" smtClean="0"/>
              <a:t>18</a:t>
            </a:fld>
            <a:endParaRPr lang="en-US"/>
          </a:p>
        </p:txBody>
      </p:sp>
    </p:spTree>
    <p:extLst>
      <p:ext uri="{BB962C8B-B14F-4D97-AF65-F5344CB8AC3E}">
        <p14:creationId xmlns:p14="http://schemas.microsoft.com/office/powerpoint/2010/main" val="909070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House</a:t>
            </a:r>
          </a:p>
          <a:p>
            <a:r>
              <a:rPr lang="en-US" dirty="0"/>
              <a:t>SE roof</a:t>
            </a:r>
          </a:p>
          <a:p>
            <a:r>
              <a:rPr lang="en-US" dirty="0"/>
              <a:t>Noon</a:t>
            </a:r>
          </a:p>
        </p:txBody>
      </p:sp>
      <p:pic>
        <p:nvPicPr>
          <p:cNvPr id="6" name="Picture 5" descr="A picture containing outdoor, ground, walkway&#10;&#10;Description automatically generated">
            <a:extLst>
              <a:ext uri="{FF2B5EF4-FFF2-40B4-BE49-F238E27FC236}">
                <a16:creationId xmlns:a16="http://schemas.microsoft.com/office/drawing/2014/main" id="{CCFFE946-8283-406B-95AB-F31161025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D312630F-9C44-0CC7-95A0-1D19FE183A86}"/>
              </a:ext>
            </a:extLst>
          </p:cNvPr>
          <p:cNvSpPr>
            <a:spLocks noGrp="1"/>
          </p:cNvSpPr>
          <p:nvPr>
            <p:ph type="sldNum" sz="quarter" idx="12"/>
          </p:nvPr>
        </p:nvSpPr>
        <p:spPr/>
        <p:txBody>
          <a:bodyPr/>
          <a:lstStyle/>
          <a:p>
            <a:fld id="{C5B28B22-138B-4E79-9EA3-E8C54201C655}" type="slidenum">
              <a:rPr lang="en-US" smtClean="0"/>
              <a:t>19</a:t>
            </a:fld>
            <a:endParaRPr lang="en-US"/>
          </a:p>
        </p:txBody>
      </p:sp>
    </p:spTree>
    <p:extLst>
      <p:ext uri="{BB962C8B-B14F-4D97-AF65-F5344CB8AC3E}">
        <p14:creationId xmlns:p14="http://schemas.microsoft.com/office/powerpoint/2010/main" val="2966493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0655E71-E33F-4AC5-98AF-DE63BFB924A0}"/>
              </a:ext>
            </a:extLst>
          </p:cNvPr>
          <p:cNvGraphicFramePr>
            <a:graphicFrameLocks noGrp="1"/>
          </p:cNvGraphicFramePr>
          <p:nvPr>
            <p:extLst>
              <p:ext uri="{D42A27DB-BD31-4B8C-83A1-F6EECF244321}">
                <p14:modId xmlns:p14="http://schemas.microsoft.com/office/powerpoint/2010/main" val="488417123"/>
              </p:ext>
            </p:extLst>
          </p:nvPr>
        </p:nvGraphicFramePr>
        <p:xfrm>
          <a:off x="605860" y="1294130"/>
          <a:ext cx="10754290" cy="4373880"/>
        </p:xfrm>
        <a:graphic>
          <a:graphicData uri="http://schemas.openxmlformats.org/drawingml/2006/table">
            <a:tbl>
              <a:tblPr firstRow="1" bandRow="1">
                <a:tableStyleId>{5C22544A-7EE6-4342-B048-85BDC9FD1C3A}</a:tableStyleId>
              </a:tblPr>
              <a:tblGrid>
                <a:gridCol w="738106">
                  <a:extLst>
                    <a:ext uri="{9D8B030D-6E8A-4147-A177-3AD203B41FA5}">
                      <a16:colId xmlns:a16="http://schemas.microsoft.com/office/drawing/2014/main" val="2470027273"/>
                    </a:ext>
                  </a:extLst>
                </a:gridCol>
                <a:gridCol w="784626">
                  <a:extLst>
                    <a:ext uri="{9D8B030D-6E8A-4147-A177-3AD203B41FA5}">
                      <a16:colId xmlns:a16="http://schemas.microsoft.com/office/drawing/2014/main" val="1388261920"/>
                    </a:ext>
                  </a:extLst>
                </a:gridCol>
                <a:gridCol w="683087">
                  <a:extLst>
                    <a:ext uri="{9D8B030D-6E8A-4147-A177-3AD203B41FA5}">
                      <a16:colId xmlns:a16="http://schemas.microsoft.com/office/drawing/2014/main" val="3031398754"/>
                    </a:ext>
                  </a:extLst>
                </a:gridCol>
                <a:gridCol w="632317">
                  <a:extLst>
                    <a:ext uri="{9D8B030D-6E8A-4147-A177-3AD203B41FA5}">
                      <a16:colId xmlns:a16="http://schemas.microsoft.com/office/drawing/2014/main" val="842651791"/>
                    </a:ext>
                  </a:extLst>
                </a:gridCol>
                <a:gridCol w="3958077">
                  <a:extLst>
                    <a:ext uri="{9D8B030D-6E8A-4147-A177-3AD203B41FA5}">
                      <a16:colId xmlns:a16="http://schemas.microsoft.com/office/drawing/2014/main" val="951402105"/>
                    </a:ext>
                  </a:extLst>
                </a:gridCol>
                <a:gridCol w="3958077">
                  <a:extLst>
                    <a:ext uri="{9D8B030D-6E8A-4147-A177-3AD203B41FA5}">
                      <a16:colId xmlns:a16="http://schemas.microsoft.com/office/drawing/2014/main" val="1946368929"/>
                    </a:ext>
                  </a:extLst>
                </a:gridCol>
              </a:tblGrid>
              <a:tr h="370840">
                <a:tc>
                  <a:txBody>
                    <a:bodyPr/>
                    <a:lstStyle/>
                    <a:p>
                      <a:r>
                        <a:rPr lang="en-US" sz="1400" dirty="0"/>
                        <a:t>Time</a:t>
                      </a:r>
                    </a:p>
                  </a:txBody>
                  <a:tcPr/>
                </a:tc>
                <a:tc>
                  <a:txBody>
                    <a:bodyPr/>
                    <a:lstStyle/>
                    <a:p>
                      <a:r>
                        <a:rPr lang="en-US" sz="1400" dirty="0"/>
                        <a:t>Voltage</a:t>
                      </a:r>
                    </a:p>
                  </a:txBody>
                  <a:tcPr/>
                </a:tc>
                <a:tc>
                  <a:txBody>
                    <a:bodyPr/>
                    <a:lstStyle/>
                    <a:p>
                      <a:r>
                        <a:rPr lang="en-US" sz="1400" dirty="0"/>
                        <a:t>Power</a:t>
                      </a:r>
                    </a:p>
                  </a:txBody>
                  <a:tcPr/>
                </a:tc>
                <a:tc>
                  <a:txBody>
                    <a:bodyPr/>
                    <a:lstStyle/>
                    <a:p>
                      <a:r>
                        <a:rPr lang="en-US" sz="1400" dirty="0"/>
                        <a:t>kWh</a:t>
                      </a:r>
                    </a:p>
                  </a:txBody>
                  <a:tcPr/>
                </a:tc>
                <a:tc>
                  <a:txBody>
                    <a:bodyPr/>
                    <a:lstStyle/>
                    <a:p>
                      <a:r>
                        <a:rPr lang="en-US" sz="1400" dirty="0"/>
                        <a:t>Observations with both trees present</a:t>
                      </a:r>
                    </a:p>
                  </a:txBody>
                  <a:tcPr/>
                </a:tc>
                <a:tc>
                  <a:txBody>
                    <a:bodyPr/>
                    <a:lstStyle/>
                    <a:p>
                      <a:r>
                        <a:rPr lang="en-US" sz="1400" dirty="0"/>
                        <a:t>Projection if valley oak removed</a:t>
                      </a:r>
                    </a:p>
                  </a:txBody>
                  <a:tcPr/>
                </a:tc>
                <a:extLst>
                  <a:ext uri="{0D108BD9-81ED-4DB2-BD59-A6C34878D82A}">
                    <a16:rowId xmlns:a16="http://schemas.microsoft.com/office/drawing/2014/main" val="4262399599"/>
                  </a:ext>
                </a:extLst>
              </a:tr>
              <a:tr h="370840">
                <a:tc>
                  <a:txBody>
                    <a:bodyPr/>
                    <a:lstStyle/>
                    <a:p>
                      <a:r>
                        <a:rPr lang="en-US" sz="1400" dirty="0"/>
                        <a:t>8 AM</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r>
                        <a:rPr lang="en-US" sz="1400" dirty="0"/>
                        <a:t>Full shade from roof; remove roof? </a:t>
                      </a:r>
                      <a:r>
                        <a:rPr lang="en-US" sz="1400" dirty="0">
                          <a:sym typeface="Wingdings" panose="05000000000000000000" pitchFamily="2" charset="2"/>
                        </a:rPr>
                        <a:t></a:t>
                      </a:r>
                      <a:endParaRPr lang="en-US" sz="1400" dirty="0"/>
                    </a:p>
                  </a:txBody>
                  <a:tcPr>
                    <a:solidFill>
                      <a:schemeClr val="bg1">
                        <a:lumMod val="85000"/>
                      </a:schemeClr>
                    </a:solidFill>
                  </a:tcPr>
                </a:tc>
                <a:tc>
                  <a:txBody>
                    <a:bodyPr/>
                    <a:lstStyle/>
                    <a:p>
                      <a:r>
                        <a:rPr lang="en-US" sz="1400" dirty="0"/>
                        <a:t>Full shade from roof</a:t>
                      </a:r>
                    </a:p>
                  </a:txBody>
                  <a:tcPr>
                    <a:solidFill>
                      <a:schemeClr val="bg1">
                        <a:lumMod val="85000"/>
                      </a:schemeClr>
                    </a:solidFill>
                  </a:tcPr>
                </a:tc>
                <a:extLst>
                  <a:ext uri="{0D108BD9-81ED-4DB2-BD59-A6C34878D82A}">
                    <a16:rowId xmlns:a16="http://schemas.microsoft.com/office/drawing/2014/main" val="2781882870"/>
                  </a:ext>
                </a:extLst>
              </a:tr>
              <a:tr h="370840">
                <a:tc>
                  <a:txBody>
                    <a:bodyPr/>
                    <a:lstStyle/>
                    <a:p>
                      <a:r>
                        <a:rPr lang="en-US" sz="1400" dirty="0"/>
                        <a:t>9 AM</a:t>
                      </a:r>
                    </a:p>
                  </a:txBody>
                  <a:tcPr/>
                </a:tc>
                <a:tc>
                  <a:txBody>
                    <a:bodyPr/>
                    <a:lstStyle/>
                    <a:p>
                      <a:r>
                        <a:rPr lang="en-US" sz="1400" dirty="0"/>
                        <a:t>277</a:t>
                      </a:r>
                    </a:p>
                  </a:txBody>
                  <a:tcPr/>
                </a:tc>
                <a:tc>
                  <a:txBody>
                    <a:bodyPr/>
                    <a:lstStyle/>
                    <a:p>
                      <a:r>
                        <a:rPr lang="en-US" sz="1400" dirty="0"/>
                        <a:t>85</a:t>
                      </a:r>
                    </a:p>
                  </a:txBody>
                  <a:tcPr/>
                </a:tc>
                <a:tc>
                  <a:txBody>
                    <a:bodyPr/>
                    <a:lstStyle/>
                    <a:p>
                      <a:r>
                        <a:rPr lang="en-US" sz="1400" dirty="0"/>
                        <a:t>0</a:t>
                      </a:r>
                    </a:p>
                  </a:txBody>
                  <a:tcPr/>
                </a:tc>
                <a:tc>
                  <a:txBody>
                    <a:bodyPr/>
                    <a:lstStyle/>
                    <a:p>
                      <a:r>
                        <a:rPr lang="en-US" sz="1400" dirty="0"/>
                        <a:t>Partial shade from roof</a:t>
                      </a:r>
                    </a:p>
                  </a:txBody>
                  <a:tcPr>
                    <a:solidFill>
                      <a:srgbClr val="FFFF00"/>
                    </a:solidFill>
                  </a:tcPr>
                </a:tc>
                <a:tc>
                  <a:txBody>
                    <a:bodyPr/>
                    <a:lstStyle/>
                    <a:p>
                      <a:r>
                        <a:rPr lang="en-US" sz="1400" dirty="0"/>
                        <a:t>Partial shade from roof</a:t>
                      </a:r>
                    </a:p>
                  </a:txBody>
                  <a:tcPr>
                    <a:solidFill>
                      <a:srgbClr val="FFFF00"/>
                    </a:solidFill>
                  </a:tcPr>
                </a:tc>
                <a:extLst>
                  <a:ext uri="{0D108BD9-81ED-4DB2-BD59-A6C34878D82A}">
                    <a16:rowId xmlns:a16="http://schemas.microsoft.com/office/drawing/2014/main" val="1566451275"/>
                  </a:ext>
                </a:extLst>
              </a:tr>
              <a:tr h="370840">
                <a:tc>
                  <a:txBody>
                    <a:bodyPr/>
                    <a:lstStyle/>
                    <a:p>
                      <a:r>
                        <a:rPr lang="en-US" sz="1400" dirty="0"/>
                        <a:t>10 AM</a:t>
                      </a:r>
                    </a:p>
                  </a:txBody>
                  <a:tcPr/>
                </a:tc>
                <a:tc>
                  <a:txBody>
                    <a:bodyPr/>
                    <a:lstStyle/>
                    <a:p>
                      <a:r>
                        <a:rPr lang="en-US" sz="1400" dirty="0"/>
                        <a:t>421</a:t>
                      </a:r>
                    </a:p>
                  </a:txBody>
                  <a:tcPr/>
                </a:tc>
                <a:tc>
                  <a:txBody>
                    <a:bodyPr/>
                    <a:lstStyle/>
                    <a:p>
                      <a:r>
                        <a:rPr lang="en-US" sz="1400" dirty="0"/>
                        <a:t>470</a:t>
                      </a:r>
                    </a:p>
                  </a:txBody>
                  <a:tcPr/>
                </a:tc>
                <a:tc>
                  <a:txBody>
                    <a:bodyPr/>
                    <a:lstStyle/>
                    <a:p>
                      <a:r>
                        <a:rPr lang="en-US" sz="1400" dirty="0"/>
                        <a:t>.31</a:t>
                      </a:r>
                    </a:p>
                  </a:txBody>
                  <a:tcPr/>
                </a:tc>
                <a:tc>
                  <a:txBody>
                    <a:bodyPr/>
                    <a:lstStyle/>
                    <a:p>
                      <a:r>
                        <a:rPr lang="en-US" sz="1400" dirty="0"/>
                        <a:t>No shade</a:t>
                      </a:r>
                    </a:p>
                  </a:txBody>
                  <a:tcPr>
                    <a:solidFill>
                      <a:srgbClr val="92D05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1744543752"/>
                  </a:ext>
                </a:extLst>
              </a:tr>
              <a:tr h="370840">
                <a:tc>
                  <a:txBody>
                    <a:bodyPr/>
                    <a:lstStyle/>
                    <a:p>
                      <a:r>
                        <a:rPr lang="en-US" sz="1400" dirty="0"/>
                        <a:t>11 AM</a:t>
                      </a:r>
                    </a:p>
                  </a:txBody>
                  <a:tcPr/>
                </a:tc>
                <a:tc>
                  <a:txBody>
                    <a:bodyPr/>
                    <a:lstStyle/>
                    <a:p>
                      <a:r>
                        <a:rPr lang="en-US" sz="1400" dirty="0"/>
                        <a:t>276</a:t>
                      </a:r>
                    </a:p>
                  </a:txBody>
                  <a:tcPr/>
                </a:tc>
                <a:tc>
                  <a:txBody>
                    <a:bodyPr/>
                    <a:lstStyle/>
                    <a:p>
                      <a:r>
                        <a:rPr lang="en-US" sz="1400" dirty="0"/>
                        <a:t>328</a:t>
                      </a:r>
                    </a:p>
                  </a:txBody>
                  <a:tcPr/>
                </a:tc>
                <a:tc>
                  <a:txBody>
                    <a:bodyPr/>
                    <a:lstStyle/>
                    <a:p>
                      <a:r>
                        <a:rPr lang="en-US" sz="1400" dirty="0"/>
                        <a:t>.79</a:t>
                      </a:r>
                    </a:p>
                  </a:txBody>
                  <a:tcPr/>
                </a:tc>
                <a:tc>
                  <a:txBody>
                    <a:bodyPr/>
                    <a:lstStyle/>
                    <a:p>
                      <a:r>
                        <a:rPr lang="en-US" sz="1400" dirty="0"/>
                        <a:t>Partial shade from valley oak</a:t>
                      </a:r>
                      <a:endParaRPr lang="en-US" sz="1400" b="1" i="1" dirty="0">
                        <a:solidFill>
                          <a:srgbClr val="FF0000"/>
                        </a:solidFill>
                      </a:endParaRPr>
                    </a:p>
                  </a:txBody>
                  <a:tcPr>
                    <a:solidFill>
                      <a:srgbClr val="FFFF0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2438297189"/>
                  </a:ext>
                </a:extLst>
              </a:tr>
              <a:tr h="370840">
                <a:tc>
                  <a:txBody>
                    <a:bodyPr/>
                    <a:lstStyle/>
                    <a:p>
                      <a:r>
                        <a:rPr lang="en-US" sz="1400" dirty="0"/>
                        <a:t>Noon</a:t>
                      </a:r>
                    </a:p>
                  </a:txBody>
                  <a:tcPr/>
                </a:tc>
                <a:tc>
                  <a:txBody>
                    <a:bodyPr/>
                    <a:lstStyle/>
                    <a:p>
                      <a:r>
                        <a:rPr lang="en-US" sz="1400" dirty="0"/>
                        <a:t>256</a:t>
                      </a:r>
                    </a:p>
                  </a:txBody>
                  <a:tcPr/>
                </a:tc>
                <a:tc>
                  <a:txBody>
                    <a:bodyPr/>
                    <a:lstStyle/>
                    <a:p>
                      <a:r>
                        <a:rPr lang="en-US" sz="1400" dirty="0"/>
                        <a:t>80</a:t>
                      </a:r>
                    </a:p>
                  </a:txBody>
                  <a:tcPr/>
                </a:tc>
                <a:tc>
                  <a:txBody>
                    <a:bodyPr/>
                    <a:lstStyle/>
                    <a:p>
                      <a:r>
                        <a:rPr lang="en-US" sz="1400" dirty="0"/>
                        <a:t>.99</a:t>
                      </a:r>
                    </a:p>
                  </a:txBody>
                  <a:tcPr/>
                </a:tc>
                <a:tc>
                  <a:txBody>
                    <a:bodyPr/>
                    <a:lstStyle/>
                    <a:p>
                      <a:r>
                        <a:rPr lang="en-US" sz="1400" dirty="0"/>
                        <a:t>Mostly shady from valley oak</a:t>
                      </a:r>
                    </a:p>
                  </a:txBody>
                  <a:tcPr>
                    <a:solidFill>
                      <a:srgbClr val="FFC00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2670472918"/>
                  </a:ext>
                </a:extLst>
              </a:tr>
              <a:tr h="370840">
                <a:tc>
                  <a:txBody>
                    <a:bodyPr/>
                    <a:lstStyle/>
                    <a:p>
                      <a:r>
                        <a:rPr lang="en-US" sz="1400" dirty="0"/>
                        <a:t>1 PM</a:t>
                      </a:r>
                    </a:p>
                  </a:txBody>
                  <a:tcPr/>
                </a:tc>
                <a:tc>
                  <a:txBody>
                    <a:bodyPr/>
                    <a:lstStyle/>
                    <a:p>
                      <a:r>
                        <a:rPr lang="en-US" sz="1400" dirty="0"/>
                        <a:t>381</a:t>
                      </a:r>
                    </a:p>
                  </a:txBody>
                  <a:tcPr/>
                </a:tc>
                <a:tc>
                  <a:txBody>
                    <a:bodyPr/>
                    <a:lstStyle/>
                    <a:p>
                      <a:r>
                        <a:rPr lang="en-US" sz="1400" dirty="0"/>
                        <a:t>33</a:t>
                      </a:r>
                    </a:p>
                  </a:txBody>
                  <a:tcPr/>
                </a:tc>
                <a:tc>
                  <a:txBody>
                    <a:bodyPr/>
                    <a:lstStyle/>
                    <a:p>
                      <a:r>
                        <a:rPr lang="en-US" sz="1400" dirty="0"/>
                        <a:t>.99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Mostly shady from valley oak</a:t>
                      </a:r>
                    </a:p>
                  </a:txBody>
                  <a:tcPr>
                    <a:solidFill>
                      <a:srgbClr val="FFC000"/>
                    </a:solidFill>
                  </a:tcPr>
                </a:tc>
                <a:tc>
                  <a:txBody>
                    <a:bodyPr/>
                    <a:lstStyle/>
                    <a:p>
                      <a:r>
                        <a:rPr lang="en-US" sz="1400" dirty="0"/>
                        <a:t>No shade</a:t>
                      </a:r>
                    </a:p>
                  </a:txBody>
                  <a:tcPr>
                    <a:solidFill>
                      <a:srgbClr val="92D050"/>
                    </a:solidFill>
                  </a:tcPr>
                </a:tc>
                <a:extLst>
                  <a:ext uri="{0D108BD9-81ED-4DB2-BD59-A6C34878D82A}">
                    <a16:rowId xmlns:a16="http://schemas.microsoft.com/office/drawing/2014/main" val="3574187500"/>
                  </a:ext>
                </a:extLst>
              </a:tr>
              <a:tr h="370840">
                <a:tc>
                  <a:txBody>
                    <a:bodyPr/>
                    <a:lstStyle/>
                    <a:p>
                      <a:r>
                        <a:rPr lang="en-US" sz="1400" dirty="0"/>
                        <a:t>2 PM</a:t>
                      </a:r>
                    </a:p>
                  </a:txBody>
                  <a:tcPr/>
                </a:tc>
                <a:tc>
                  <a:txBody>
                    <a:bodyPr/>
                    <a:lstStyle/>
                    <a:p>
                      <a:r>
                        <a:rPr lang="en-US" sz="1400" dirty="0"/>
                        <a:t>379</a:t>
                      </a:r>
                    </a:p>
                  </a:txBody>
                  <a:tcPr/>
                </a:tc>
                <a:tc>
                  <a:txBody>
                    <a:bodyPr/>
                    <a:lstStyle/>
                    <a:p>
                      <a:r>
                        <a:rPr lang="en-US" sz="1400" dirty="0"/>
                        <a:t>0</a:t>
                      </a:r>
                    </a:p>
                  </a:txBody>
                  <a:tcPr/>
                </a:tc>
                <a:tc>
                  <a:txBody>
                    <a:bodyPr/>
                    <a:lstStyle/>
                    <a:p>
                      <a:r>
                        <a:rPr lang="en-US" sz="1400" dirty="0"/>
                        <a:t>.99</a:t>
                      </a:r>
                    </a:p>
                  </a:txBody>
                  <a:tcPr/>
                </a:tc>
                <a:tc>
                  <a:txBody>
                    <a:bodyPr/>
                    <a:lstStyle/>
                    <a:p>
                      <a:r>
                        <a:rPr lang="en-US" sz="1400" dirty="0"/>
                        <a:t>Half shade from magnolia, partial shade from valley oak</a:t>
                      </a:r>
                    </a:p>
                  </a:txBody>
                  <a:tcPr>
                    <a:solidFill>
                      <a:srgbClr val="FFC000"/>
                    </a:solidFill>
                  </a:tcPr>
                </a:tc>
                <a:tc>
                  <a:txBody>
                    <a:bodyPr/>
                    <a:lstStyle/>
                    <a:p>
                      <a:r>
                        <a:rPr lang="en-US" sz="1400" dirty="0"/>
                        <a:t>Half shade from magnolia</a:t>
                      </a:r>
                    </a:p>
                  </a:txBody>
                  <a:tcPr>
                    <a:solidFill>
                      <a:srgbClr val="FFC000"/>
                    </a:solidFill>
                  </a:tcPr>
                </a:tc>
                <a:extLst>
                  <a:ext uri="{0D108BD9-81ED-4DB2-BD59-A6C34878D82A}">
                    <a16:rowId xmlns:a16="http://schemas.microsoft.com/office/drawing/2014/main" val="4015838005"/>
                  </a:ext>
                </a:extLst>
              </a:tr>
              <a:tr h="370840">
                <a:tc>
                  <a:txBody>
                    <a:bodyPr/>
                    <a:lstStyle/>
                    <a:p>
                      <a:r>
                        <a:rPr lang="en-US" sz="1400" dirty="0"/>
                        <a:t>3 PM</a:t>
                      </a:r>
                    </a:p>
                  </a:txBody>
                  <a:tcPr/>
                </a:tc>
                <a:tc>
                  <a:txBody>
                    <a:bodyPr/>
                    <a:lstStyle/>
                    <a:p>
                      <a:r>
                        <a:rPr lang="en-US" sz="1400" dirty="0"/>
                        <a:t>365</a:t>
                      </a:r>
                    </a:p>
                  </a:txBody>
                  <a:tcPr/>
                </a:tc>
                <a:tc>
                  <a:txBody>
                    <a:bodyPr/>
                    <a:lstStyle/>
                    <a:p>
                      <a:r>
                        <a:rPr lang="en-US" sz="1400" dirty="0"/>
                        <a:t>0</a:t>
                      </a:r>
                    </a:p>
                  </a:txBody>
                  <a:tcPr/>
                </a:tc>
                <a:tc>
                  <a:txBody>
                    <a:bodyPr/>
                    <a:lstStyle/>
                    <a:p>
                      <a:r>
                        <a:rPr lang="en-US" sz="1400" dirty="0"/>
                        <a:t>.99</a:t>
                      </a:r>
                    </a:p>
                  </a:txBody>
                  <a:tcPr/>
                </a:tc>
                <a:tc>
                  <a:txBody>
                    <a:bodyPr/>
                    <a:lstStyle/>
                    <a:p>
                      <a:r>
                        <a:rPr lang="en-US" sz="1400" dirty="0"/>
                        <a:t>Half shade from Magnolia</a:t>
                      </a:r>
                    </a:p>
                  </a:txBody>
                  <a:tcPr>
                    <a:solidFill>
                      <a:srgbClr val="FFC000"/>
                    </a:solidFill>
                  </a:tcPr>
                </a:tc>
                <a:tc>
                  <a:txBody>
                    <a:bodyPr/>
                    <a:lstStyle/>
                    <a:p>
                      <a:r>
                        <a:rPr lang="en-US" sz="1400" dirty="0"/>
                        <a:t>Half shade from Magnolia</a:t>
                      </a:r>
                    </a:p>
                  </a:txBody>
                  <a:tcPr>
                    <a:solidFill>
                      <a:srgbClr val="FFC000"/>
                    </a:solidFill>
                  </a:tcPr>
                </a:tc>
                <a:extLst>
                  <a:ext uri="{0D108BD9-81ED-4DB2-BD59-A6C34878D82A}">
                    <a16:rowId xmlns:a16="http://schemas.microsoft.com/office/drawing/2014/main" val="2952199350"/>
                  </a:ext>
                </a:extLst>
              </a:tr>
              <a:tr h="370840">
                <a:tc>
                  <a:txBody>
                    <a:bodyPr/>
                    <a:lstStyle/>
                    <a:p>
                      <a:r>
                        <a:rPr lang="en-US" sz="1400" dirty="0"/>
                        <a:t>4 PM</a:t>
                      </a:r>
                    </a:p>
                  </a:txBody>
                  <a:tcPr/>
                </a:tc>
                <a:tc>
                  <a:txBody>
                    <a:bodyPr/>
                    <a:lstStyle/>
                    <a:p>
                      <a:r>
                        <a:rPr lang="en-US" sz="1400" dirty="0"/>
                        <a:t>337</a:t>
                      </a:r>
                    </a:p>
                  </a:txBody>
                  <a:tcPr/>
                </a:tc>
                <a:tc>
                  <a:txBody>
                    <a:bodyPr/>
                    <a:lstStyle/>
                    <a:p>
                      <a:r>
                        <a:rPr lang="en-US" sz="1400" dirty="0"/>
                        <a:t>0</a:t>
                      </a:r>
                    </a:p>
                  </a:txBody>
                  <a:tcPr/>
                </a:tc>
                <a:tc>
                  <a:txBody>
                    <a:bodyPr/>
                    <a:lstStyle/>
                    <a:p>
                      <a:r>
                        <a:rPr lang="en-US" sz="1400" dirty="0"/>
                        <a:t>.99</a:t>
                      </a:r>
                    </a:p>
                  </a:txBody>
                  <a:tcPr/>
                </a:tc>
                <a:tc>
                  <a:txBody>
                    <a:bodyPr/>
                    <a:lstStyle/>
                    <a:p>
                      <a:r>
                        <a:rPr lang="en-US" sz="1400" dirty="0"/>
                        <a:t>Almost all shade from neighborhood trees, but production would be low anyway due to angle</a:t>
                      </a:r>
                    </a:p>
                  </a:txBody>
                  <a:tcPr>
                    <a:solidFill>
                      <a:srgbClr val="FFC000"/>
                    </a:solidFill>
                  </a:tcPr>
                </a:tc>
                <a:tc>
                  <a:txBody>
                    <a:bodyPr/>
                    <a:lstStyle/>
                    <a:p>
                      <a:r>
                        <a:rPr lang="en-US" sz="1400" dirty="0"/>
                        <a:t>Almost all shade from neighborhood trees, but production would be low anyway due to angle</a:t>
                      </a:r>
                    </a:p>
                  </a:txBody>
                  <a:tcPr>
                    <a:solidFill>
                      <a:srgbClr val="FFC000"/>
                    </a:solidFill>
                  </a:tcPr>
                </a:tc>
                <a:extLst>
                  <a:ext uri="{0D108BD9-81ED-4DB2-BD59-A6C34878D82A}">
                    <a16:rowId xmlns:a16="http://schemas.microsoft.com/office/drawing/2014/main" val="2491366776"/>
                  </a:ext>
                </a:extLst>
              </a:tr>
              <a:tr h="370840">
                <a:tc>
                  <a:txBody>
                    <a:bodyPr/>
                    <a:lstStyle/>
                    <a:p>
                      <a:r>
                        <a:rPr lang="en-US" sz="1400" dirty="0"/>
                        <a:t>5 PM</a:t>
                      </a:r>
                    </a:p>
                  </a:txBody>
                  <a:tcPr/>
                </a:tc>
                <a:tc>
                  <a:txBody>
                    <a:bodyPr/>
                    <a:lstStyle/>
                    <a:p>
                      <a:r>
                        <a:rPr lang="en-US" sz="1400" dirty="0"/>
                        <a:t>329</a:t>
                      </a:r>
                    </a:p>
                  </a:txBody>
                  <a:tcPr/>
                </a:tc>
                <a:tc>
                  <a:txBody>
                    <a:bodyPr/>
                    <a:lstStyle/>
                    <a:p>
                      <a:r>
                        <a:rPr lang="en-US" sz="1400" dirty="0"/>
                        <a:t>0</a:t>
                      </a:r>
                    </a:p>
                  </a:txBody>
                  <a:tcPr/>
                </a:tc>
                <a:tc>
                  <a:txBody>
                    <a:bodyPr/>
                    <a:lstStyle/>
                    <a:p>
                      <a:r>
                        <a:rPr lang="en-US" sz="1400" dirty="0"/>
                        <a:t>.99</a:t>
                      </a:r>
                    </a:p>
                  </a:txBody>
                  <a:tcPr/>
                </a:tc>
                <a:tc>
                  <a:txBody>
                    <a:bodyPr/>
                    <a:lstStyle/>
                    <a:p>
                      <a:r>
                        <a:rPr lang="en-US" sz="1400" dirty="0"/>
                        <a:t>Sunset</a:t>
                      </a:r>
                    </a:p>
                  </a:txBody>
                  <a:tcPr>
                    <a:solidFill>
                      <a:schemeClr val="bg1">
                        <a:lumMod val="85000"/>
                      </a:schemeClr>
                    </a:solidFill>
                  </a:tcPr>
                </a:tc>
                <a:tc>
                  <a:txBody>
                    <a:bodyPr/>
                    <a:lstStyle/>
                    <a:p>
                      <a:endParaRPr lang="en-US" sz="1400" dirty="0"/>
                    </a:p>
                  </a:txBody>
                  <a:tcPr>
                    <a:solidFill>
                      <a:schemeClr val="bg1">
                        <a:lumMod val="85000"/>
                      </a:schemeClr>
                    </a:solidFill>
                  </a:tcPr>
                </a:tc>
                <a:extLst>
                  <a:ext uri="{0D108BD9-81ED-4DB2-BD59-A6C34878D82A}">
                    <a16:rowId xmlns:a16="http://schemas.microsoft.com/office/drawing/2014/main" val="1171561624"/>
                  </a:ext>
                </a:extLst>
              </a:tr>
            </a:tbl>
          </a:graphicData>
        </a:graphic>
      </p:graphicFrame>
      <p:sp>
        <p:nvSpPr>
          <p:cNvPr id="5" name="TextBox 4">
            <a:extLst>
              <a:ext uri="{FF2B5EF4-FFF2-40B4-BE49-F238E27FC236}">
                <a16:creationId xmlns:a16="http://schemas.microsoft.com/office/drawing/2014/main" id="{5D3DD96E-DED8-4007-BE76-F7DC32A30688}"/>
              </a:ext>
            </a:extLst>
          </p:cNvPr>
          <p:cNvSpPr txBox="1"/>
          <p:nvPr/>
        </p:nvSpPr>
        <p:spPr>
          <a:xfrm>
            <a:off x="605860" y="319760"/>
            <a:ext cx="4392486" cy="646331"/>
          </a:xfrm>
          <a:prstGeom prst="rect">
            <a:avLst/>
          </a:prstGeom>
          <a:noFill/>
        </p:spPr>
        <p:txBody>
          <a:bodyPr wrap="square" rtlCol="0">
            <a:spAutoFit/>
          </a:bodyPr>
          <a:lstStyle/>
          <a:p>
            <a:r>
              <a:rPr lang="en-US" dirty="0"/>
              <a:t>House SW Roof</a:t>
            </a:r>
          </a:p>
          <a:p>
            <a:r>
              <a:rPr lang="en-US" dirty="0"/>
              <a:t>1/10/2022  </a:t>
            </a:r>
          </a:p>
        </p:txBody>
      </p:sp>
      <p:sp>
        <p:nvSpPr>
          <p:cNvPr id="2" name="Slide Number Placeholder 1">
            <a:extLst>
              <a:ext uri="{FF2B5EF4-FFF2-40B4-BE49-F238E27FC236}">
                <a16:creationId xmlns:a16="http://schemas.microsoft.com/office/drawing/2014/main" id="{AE15492C-263E-1D37-2277-EB3F195152E1}"/>
              </a:ext>
            </a:extLst>
          </p:cNvPr>
          <p:cNvSpPr>
            <a:spLocks noGrp="1"/>
          </p:cNvSpPr>
          <p:nvPr>
            <p:ph type="sldNum" sz="quarter" idx="12"/>
          </p:nvPr>
        </p:nvSpPr>
        <p:spPr/>
        <p:txBody>
          <a:bodyPr/>
          <a:lstStyle/>
          <a:p>
            <a:fld id="{C5B28B22-138B-4E79-9EA3-E8C54201C655}" type="slidenum">
              <a:rPr lang="en-US" smtClean="0"/>
              <a:t>2</a:t>
            </a:fld>
            <a:endParaRPr lang="en-US"/>
          </a:p>
        </p:txBody>
      </p:sp>
    </p:spTree>
    <p:extLst>
      <p:ext uri="{BB962C8B-B14F-4D97-AF65-F5344CB8AC3E}">
        <p14:creationId xmlns:p14="http://schemas.microsoft.com/office/powerpoint/2010/main" val="118865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1754326"/>
          </a:xfrm>
          <a:prstGeom prst="rect">
            <a:avLst/>
          </a:prstGeom>
          <a:noFill/>
        </p:spPr>
        <p:txBody>
          <a:bodyPr wrap="square" rtlCol="0">
            <a:spAutoFit/>
          </a:bodyPr>
          <a:lstStyle/>
          <a:p>
            <a:r>
              <a:rPr lang="en-US" dirty="0"/>
              <a:t>House</a:t>
            </a:r>
          </a:p>
          <a:p>
            <a:r>
              <a:rPr lang="en-US" dirty="0"/>
              <a:t>SE roof</a:t>
            </a:r>
          </a:p>
          <a:p>
            <a:r>
              <a:rPr lang="en-US" dirty="0"/>
              <a:t>1 PM</a:t>
            </a:r>
          </a:p>
          <a:p>
            <a:endParaRPr lang="en-US" dirty="0"/>
          </a:p>
          <a:p>
            <a:r>
              <a:rPr lang="en-US" dirty="0"/>
              <a:t>Telephone pole shade</a:t>
            </a:r>
          </a:p>
        </p:txBody>
      </p:sp>
      <p:pic>
        <p:nvPicPr>
          <p:cNvPr id="3" name="Picture 2" descr="A picture containing outdoor, roof&#10;&#10;Description automatically generated">
            <a:extLst>
              <a:ext uri="{FF2B5EF4-FFF2-40B4-BE49-F238E27FC236}">
                <a16:creationId xmlns:a16="http://schemas.microsoft.com/office/drawing/2014/main" id="{B0BC4574-F151-4273-A4E8-E34457DDD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6CF8B866-BBD8-69A6-7D34-B86886C2C68E}"/>
              </a:ext>
            </a:extLst>
          </p:cNvPr>
          <p:cNvSpPr>
            <a:spLocks noGrp="1"/>
          </p:cNvSpPr>
          <p:nvPr>
            <p:ph type="sldNum" sz="quarter" idx="12"/>
          </p:nvPr>
        </p:nvSpPr>
        <p:spPr/>
        <p:txBody>
          <a:bodyPr/>
          <a:lstStyle/>
          <a:p>
            <a:fld id="{C5B28B22-138B-4E79-9EA3-E8C54201C655}" type="slidenum">
              <a:rPr lang="en-US" smtClean="0"/>
              <a:t>20</a:t>
            </a:fld>
            <a:endParaRPr lang="en-US"/>
          </a:p>
        </p:txBody>
      </p:sp>
    </p:spTree>
    <p:extLst>
      <p:ext uri="{BB962C8B-B14F-4D97-AF65-F5344CB8AC3E}">
        <p14:creationId xmlns:p14="http://schemas.microsoft.com/office/powerpoint/2010/main" val="162162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113776" cy="2308324"/>
          </a:xfrm>
          <a:prstGeom prst="rect">
            <a:avLst/>
          </a:prstGeom>
          <a:noFill/>
        </p:spPr>
        <p:txBody>
          <a:bodyPr wrap="square" rtlCol="0">
            <a:spAutoFit/>
          </a:bodyPr>
          <a:lstStyle/>
          <a:p>
            <a:r>
              <a:rPr lang="en-US" dirty="0"/>
              <a:t>House</a:t>
            </a:r>
          </a:p>
          <a:p>
            <a:r>
              <a:rPr lang="en-US" dirty="0"/>
              <a:t>SE roof</a:t>
            </a:r>
          </a:p>
          <a:p>
            <a:r>
              <a:rPr lang="en-US" dirty="0"/>
              <a:t>2 PM</a:t>
            </a:r>
          </a:p>
          <a:p>
            <a:endParaRPr lang="en-US" dirty="0"/>
          </a:p>
          <a:p>
            <a:r>
              <a:rPr lang="en-US" dirty="0"/>
              <a:t>Valley oak starting to shade</a:t>
            </a:r>
          </a:p>
        </p:txBody>
      </p:sp>
      <p:pic>
        <p:nvPicPr>
          <p:cNvPr id="3" name="Picture 2" descr="A person's shadow on a roof&#10;&#10;Description automatically generated with medium confidence">
            <a:extLst>
              <a:ext uri="{FF2B5EF4-FFF2-40B4-BE49-F238E27FC236}">
                <a16:creationId xmlns:a16="http://schemas.microsoft.com/office/drawing/2014/main" id="{5EBC6DA5-3BD2-4014-80B4-2768BE2DF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6B0FA59B-44AA-C010-9110-787F91E7AA22}"/>
              </a:ext>
            </a:extLst>
          </p:cNvPr>
          <p:cNvSpPr>
            <a:spLocks noGrp="1"/>
          </p:cNvSpPr>
          <p:nvPr>
            <p:ph type="sldNum" sz="quarter" idx="12"/>
          </p:nvPr>
        </p:nvSpPr>
        <p:spPr/>
        <p:txBody>
          <a:bodyPr/>
          <a:lstStyle/>
          <a:p>
            <a:fld id="{C5B28B22-138B-4E79-9EA3-E8C54201C655}" type="slidenum">
              <a:rPr lang="en-US" smtClean="0"/>
              <a:t>21</a:t>
            </a:fld>
            <a:endParaRPr lang="en-US"/>
          </a:p>
        </p:txBody>
      </p:sp>
    </p:spTree>
    <p:extLst>
      <p:ext uri="{BB962C8B-B14F-4D97-AF65-F5344CB8AC3E}">
        <p14:creationId xmlns:p14="http://schemas.microsoft.com/office/powerpoint/2010/main" val="139068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3693319"/>
          </a:xfrm>
          <a:prstGeom prst="rect">
            <a:avLst/>
          </a:prstGeom>
          <a:noFill/>
        </p:spPr>
        <p:txBody>
          <a:bodyPr wrap="square" rtlCol="0">
            <a:spAutoFit/>
          </a:bodyPr>
          <a:lstStyle/>
          <a:p>
            <a:r>
              <a:rPr lang="en-US" dirty="0"/>
              <a:t>House</a:t>
            </a:r>
          </a:p>
          <a:p>
            <a:r>
              <a:rPr lang="en-US" dirty="0"/>
              <a:t>SE roof</a:t>
            </a:r>
          </a:p>
          <a:p>
            <a:r>
              <a:rPr lang="en-US" dirty="0"/>
              <a:t>3 PM</a:t>
            </a:r>
          </a:p>
          <a:p>
            <a:endParaRPr lang="en-US" dirty="0"/>
          </a:p>
          <a:p>
            <a:r>
              <a:rPr lang="en-US" dirty="0"/>
              <a:t>Valley oak shading most of near surface over family room and part of far surface</a:t>
            </a:r>
          </a:p>
        </p:txBody>
      </p:sp>
      <p:pic>
        <p:nvPicPr>
          <p:cNvPr id="3" name="Picture 2" descr="A picture containing outdoor, building, roof&#10;&#10;Description automatically generated">
            <a:extLst>
              <a:ext uri="{FF2B5EF4-FFF2-40B4-BE49-F238E27FC236}">
                <a16:creationId xmlns:a16="http://schemas.microsoft.com/office/drawing/2014/main" id="{CBCD3691-0DB7-49EF-93A8-A996F74DA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9852C7C5-E9C9-BD08-581D-6841290BF1EF}"/>
              </a:ext>
            </a:extLst>
          </p:cNvPr>
          <p:cNvSpPr>
            <a:spLocks noGrp="1"/>
          </p:cNvSpPr>
          <p:nvPr>
            <p:ph type="sldNum" sz="quarter" idx="12"/>
          </p:nvPr>
        </p:nvSpPr>
        <p:spPr/>
        <p:txBody>
          <a:bodyPr/>
          <a:lstStyle/>
          <a:p>
            <a:fld id="{C5B28B22-138B-4E79-9EA3-E8C54201C655}" type="slidenum">
              <a:rPr lang="en-US" smtClean="0"/>
              <a:t>22</a:t>
            </a:fld>
            <a:endParaRPr lang="en-US"/>
          </a:p>
        </p:txBody>
      </p:sp>
    </p:spTree>
    <p:extLst>
      <p:ext uri="{BB962C8B-B14F-4D97-AF65-F5344CB8AC3E}">
        <p14:creationId xmlns:p14="http://schemas.microsoft.com/office/powerpoint/2010/main" val="1168179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4801314"/>
          </a:xfrm>
          <a:prstGeom prst="rect">
            <a:avLst/>
          </a:prstGeom>
          <a:noFill/>
        </p:spPr>
        <p:txBody>
          <a:bodyPr wrap="square" rtlCol="0">
            <a:spAutoFit/>
          </a:bodyPr>
          <a:lstStyle/>
          <a:p>
            <a:r>
              <a:rPr lang="en-US" dirty="0"/>
              <a:t>House</a:t>
            </a:r>
          </a:p>
          <a:p>
            <a:r>
              <a:rPr lang="en-US" dirty="0"/>
              <a:t>SE roof</a:t>
            </a:r>
          </a:p>
          <a:p>
            <a:r>
              <a:rPr lang="en-US" dirty="0"/>
              <a:t>4 PM</a:t>
            </a:r>
          </a:p>
          <a:p>
            <a:endParaRPr lang="en-US" dirty="0"/>
          </a:p>
          <a:p>
            <a:r>
              <a:rPr lang="en-US" sz="1800" dirty="0"/>
              <a:t>Almost complete shade from valley oak, and partial shade from magnolia; but SE panel angle sub-optimized by this point</a:t>
            </a:r>
          </a:p>
        </p:txBody>
      </p:sp>
      <p:pic>
        <p:nvPicPr>
          <p:cNvPr id="3" name="Picture 2" descr="A picture containing outdoor, roof&#10;&#10;Description automatically generated">
            <a:extLst>
              <a:ext uri="{FF2B5EF4-FFF2-40B4-BE49-F238E27FC236}">
                <a16:creationId xmlns:a16="http://schemas.microsoft.com/office/drawing/2014/main" id="{B07C7D2A-FAD8-4226-A9C8-A23A87E3E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00BA92EA-E2ED-CB58-5F97-A7510DAA205C}"/>
              </a:ext>
            </a:extLst>
          </p:cNvPr>
          <p:cNvSpPr>
            <a:spLocks noGrp="1"/>
          </p:cNvSpPr>
          <p:nvPr>
            <p:ph type="sldNum" sz="quarter" idx="12"/>
          </p:nvPr>
        </p:nvSpPr>
        <p:spPr/>
        <p:txBody>
          <a:bodyPr/>
          <a:lstStyle/>
          <a:p>
            <a:fld id="{C5B28B22-138B-4E79-9EA3-E8C54201C655}" type="slidenum">
              <a:rPr lang="en-US" smtClean="0"/>
              <a:t>23</a:t>
            </a:fld>
            <a:endParaRPr lang="en-US"/>
          </a:p>
        </p:txBody>
      </p:sp>
    </p:spTree>
    <p:extLst>
      <p:ext uri="{BB962C8B-B14F-4D97-AF65-F5344CB8AC3E}">
        <p14:creationId xmlns:p14="http://schemas.microsoft.com/office/powerpoint/2010/main" val="1878977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0655E71-E33F-4AC5-98AF-DE63BFB924A0}"/>
              </a:ext>
            </a:extLst>
          </p:cNvPr>
          <p:cNvGraphicFramePr>
            <a:graphicFrameLocks noGrp="1"/>
          </p:cNvGraphicFramePr>
          <p:nvPr>
            <p:extLst>
              <p:ext uri="{D42A27DB-BD31-4B8C-83A1-F6EECF244321}">
                <p14:modId xmlns:p14="http://schemas.microsoft.com/office/powerpoint/2010/main" val="2957884515"/>
              </p:ext>
            </p:extLst>
          </p:nvPr>
        </p:nvGraphicFramePr>
        <p:xfrm>
          <a:off x="4051300" y="1518675"/>
          <a:ext cx="2921000" cy="4079240"/>
        </p:xfrm>
        <a:graphic>
          <a:graphicData uri="http://schemas.openxmlformats.org/drawingml/2006/table">
            <a:tbl>
              <a:tblPr firstRow="1" bandRow="1">
                <a:tableStyleId>{5C22544A-7EE6-4342-B048-85BDC9FD1C3A}</a:tableStyleId>
              </a:tblPr>
              <a:tblGrid>
                <a:gridCol w="723346">
                  <a:extLst>
                    <a:ext uri="{9D8B030D-6E8A-4147-A177-3AD203B41FA5}">
                      <a16:colId xmlns:a16="http://schemas.microsoft.com/office/drawing/2014/main" val="2470027273"/>
                    </a:ext>
                  </a:extLst>
                </a:gridCol>
                <a:gridCol w="2197654">
                  <a:extLst>
                    <a:ext uri="{9D8B030D-6E8A-4147-A177-3AD203B41FA5}">
                      <a16:colId xmlns:a16="http://schemas.microsoft.com/office/drawing/2014/main" val="951402105"/>
                    </a:ext>
                  </a:extLst>
                </a:gridCol>
              </a:tblGrid>
              <a:tr h="370840">
                <a:tc>
                  <a:txBody>
                    <a:bodyPr/>
                    <a:lstStyle/>
                    <a:p>
                      <a:r>
                        <a:rPr lang="en-US" sz="1400" dirty="0"/>
                        <a:t>Time</a:t>
                      </a:r>
                    </a:p>
                  </a:txBody>
                  <a:tcPr/>
                </a:tc>
                <a:tc>
                  <a:txBody>
                    <a:bodyPr/>
                    <a:lstStyle/>
                    <a:p>
                      <a:r>
                        <a:rPr lang="en-US" sz="1400" dirty="0"/>
                        <a:t>Observations</a:t>
                      </a:r>
                    </a:p>
                  </a:txBody>
                  <a:tcPr/>
                </a:tc>
                <a:extLst>
                  <a:ext uri="{0D108BD9-81ED-4DB2-BD59-A6C34878D82A}">
                    <a16:rowId xmlns:a16="http://schemas.microsoft.com/office/drawing/2014/main" val="4262399599"/>
                  </a:ext>
                </a:extLst>
              </a:tr>
              <a:tr h="370840">
                <a:tc>
                  <a:txBody>
                    <a:bodyPr/>
                    <a:lstStyle/>
                    <a:p>
                      <a:r>
                        <a:rPr lang="en-US" sz="1400" dirty="0"/>
                        <a:t>8 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 shade</a:t>
                      </a:r>
                    </a:p>
                  </a:txBody>
                  <a:tcPr>
                    <a:solidFill>
                      <a:srgbClr val="92D050"/>
                    </a:solidFill>
                  </a:tcPr>
                </a:tc>
                <a:extLst>
                  <a:ext uri="{0D108BD9-81ED-4DB2-BD59-A6C34878D82A}">
                    <a16:rowId xmlns:a16="http://schemas.microsoft.com/office/drawing/2014/main" val="1341149694"/>
                  </a:ext>
                </a:extLst>
              </a:tr>
              <a:tr h="370840">
                <a:tc>
                  <a:txBody>
                    <a:bodyPr/>
                    <a:lstStyle/>
                    <a:p>
                      <a:r>
                        <a:rPr lang="en-US" sz="1400" dirty="0"/>
                        <a:t>9 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 shade</a:t>
                      </a:r>
                    </a:p>
                  </a:txBody>
                  <a:tcPr>
                    <a:solidFill>
                      <a:srgbClr val="92D050"/>
                    </a:solidFill>
                  </a:tcPr>
                </a:tc>
                <a:extLst>
                  <a:ext uri="{0D108BD9-81ED-4DB2-BD59-A6C34878D82A}">
                    <a16:rowId xmlns:a16="http://schemas.microsoft.com/office/drawing/2014/main" val="1566451275"/>
                  </a:ext>
                </a:extLst>
              </a:tr>
              <a:tr h="370840">
                <a:tc>
                  <a:txBody>
                    <a:bodyPr/>
                    <a:lstStyle/>
                    <a:p>
                      <a:r>
                        <a:rPr lang="en-US" sz="1400" dirty="0"/>
                        <a:t>10 AM</a:t>
                      </a:r>
                    </a:p>
                  </a:txBody>
                  <a:tcPr/>
                </a:tc>
                <a:tc>
                  <a:txBody>
                    <a:bodyPr/>
                    <a:lstStyle/>
                    <a:p>
                      <a:r>
                        <a:rPr lang="en-US" sz="1400" dirty="0"/>
                        <a:t>No shade</a:t>
                      </a:r>
                    </a:p>
                  </a:txBody>
                  <a:tcPr>
                    <a:solidFill>
                      <a:srgbClr val="92D050"/>
                    </a:solidFill>
                  </a:tcPr>
                </a:tc>
                <a:extLst>
                  <a:ext uri="{0D108BD9-81ED-4DB2-BD59-A6C34878D82A}">
                    <a16:rowId xmlns:a16="http://schemas.microsoft.com/office/drawing/2014/main" val="1744543752"/>
                  </a:ext>
                </a:extLst>
              </a:tr>
              <a:tr h="370840">
                <a:tc>
                  <a:txBody>
                    <a:bodyPr/>
                    <a:lstStyle/>
                    <a:p>
                      <a:r>
                        <a:rPr lang="en-US" sz="1400" dirty="0"/>
                        <a:t>11 AM</a:t>
                      </a:r>
                    </a:p>
                  </a:txBody>
                  <a:tcPr/>
                </a:tc>
                <a:tc>
                  <a:txBody>
                    <a:bodyPr/>
                    <a:lstStyle/>
                    <a:p>
                      <a:r>
                        <a:rPr lang="en-US" sz="1400" dirty="0"/>
                        <a:t>No shade</a:t>
                      </a:r>
                    </a:p>
                  </a:txBody>
                  <a:tcPr>
                    <a:solidFill>
                      <a:srgbClr val="92D050"/>
                    </a:solidFill>
                  </a:tcPr>
                </a:tc>
                <a:extLst>
                  <a:ext uri="{0D108BD9-81ED-4DB2-BD59-A6C34878D82A}">
                    <a16:rowId xmlns:a16="http://schemas.microsoft.com/office/drawing/2014/main" val="2438297189"/>
                  </a:ext>
                </a:extLst>
              </a:tr>
              <a:tr h="370840">
                <a:tc>
                  <a:txBody>
                    <a:bodyPr/>
                    <a:lstStyle/>
                    <a:p>
                      <a:r>
                        <a:rPr lang="en-US" sz="1400" dirty="0"/>
                        <a:t>Noon</a:t>
                      </a:r>
                    </a:p>
                  </a:txBody>
                  <a:tcPr/>
                </a:tc>
                <a:tc>
                  <a:txBody>
                    <a:bodyPr/>
                    <a:lstStyle/>
                    <a:p>
                      <a:r>
                        <a:rPr lang="en-US" sz="1400" dirty="0"/>
                        <a:t>No shade</a:t>
                      </a:r>
                    </a:p>
                  </a:txBody>
                  <a:tcPr>
                    <a:solidFill>
                      <a:srgbClr val="92D050"/>
                    </a:solidFill>
                  </a:tcPr>
                </a:tc>
                <a:extLst>
                  <a:ext uri="{0D108BD9-81ED-4DB2-BD59-A6C34878D82A}">
                    <a16:rowId xmlns:a16="http://schemas.microsoft.com/office/drawing/2014/main" val="2670472918"/>
                  </a:ext>
                </a:extLst>
              </a:tr>
              <a:tr h="370840">
                <a:tc>
                  <a:txBody>
                    <a:bodyPr/>
                    <a:lstStyle/>
                    <a:p>
                      <a:r>
                        <a:rPr lang="en-US" sz="1400" dirty="0"/>
                        <a:t>1 PM</a:t>
                      </a:r>
                    </a:p>
                  </a:txBody>
                  <a:tcPr/>
                </a:tc>
                <a:tc>
                  <a:txBody>
                    <a:bodyPr/>
                    <a:lstStyle/>
                    <a:p>
                      <a:r>
                        <a:rPr lang="en-US" sz="1400" dirty="0"/>
                        <a:t>Telephone pole shade</a:t>
                      </a:r>
                    </a:p>
                  </a:txBody>
                  <a:tcPr>
                    <a:solidFill>
                      <a:srgbClr val="FFFF00"/>
                    </a:solidFill>
                  </a:tcPr>
                </a:tc>
                <a:extLst>
                  <a:ext uri="{0D108BD9-81ED-4DB2-BD59-A6C34878D82A}">
                    <a16:rowId xmlns:a16="http://schemas.microsoft.com/office/drawing/2014/main" val="3574187500"/>
                  </a:ext>
                </a:extLst>
              </a:tr>
              <a:tr h="370840">
                <a:tc>
                  <a:txBody>
                    <a:bodyPr/>
                    <a:lstStyle/>
                    <a:p>
                      <a:r>
                        <a:rPr lang="en-US" sz="1400" dirty="0"/>
                        <a:t>2 PM</a:t>
                      </a:r>
                    </a:p>
                  </a:txBody>
                  <a:tcPr/>
                </a:tc>
                <a:tc>
                  <a:txBody>
                    <a:bodyPr/>
                    <a:lstStyle/>
                    <a:p>
                      <a:r>
                        <a:rPr lang="en-US" sz="1400" dirty="0"/>
                        <a:t>Telephone pole shade</a:t>
                      </a:r>
                    </a:p>
                  </a:txBody>
                  <a:tcPr>
                    <a:solidFill>
                      <a:srgbClr val="FFFF00"/>
                    </a:solidFill>
                  </a:tcPr>
                </a:tc>
                <a:extLst>
                  <a:ext uri="{0D108BD9-81ED-4DB2-BD59-A6C34878D82A}">
                    <a16:rowId xmlns:a16="http://schemas.microsoft.com/office/drawing/2014/main" val="4015838005"/>
                  </a:ext>
                </a:extLst>
              </a:tr>
              <a:tr h="370840">
                <a:tc>
                  <a:txBody>
                    <a:bodyPr/>
                    <a:lstStyle/>
                    <a:p>
                      <a:r>
                        <a:rPr lang="en-US" sz="1400" dirty="0"/>
                        <a:t>3 PM</a:t>
                      </a:r>
                    </a:p>
                  </a:txBody>
                  <a:tcPr/>
                </a:tc>
                <a:tc>
                  <a:txBody>
                    <a:bodyPr/>
                    <a:lstStyle/>
                    <a:p>
                      <a:r>
                        <a:rPr lang="en-US" sz="1400" dirty="0"/>
                        <a:t>No shade</a:t>
                      </a:r>
                      <a:endParaRPr lang="en-US" sz="1400" b="1" i="1" dirty="0">
                        <a:solidFill>
                          <a:srgbClr val="FF0000"/>
                        </a:solidFill>
                      </a:endParaRPr>
                    </a:p>
                  </a:txBody>
                  <a:tcPr>
                    <a:solidFill>
                      <a:srgbClr val="92D050"/>
                    </a:solidFill>
                  </a:tcPr>
                </a:tc>
                <a:extLst>
                  <a:ext uri="{0D108BD9-81ED-4DB2-BD59-A6C34878D82A}">
                    <a16:rowId xmlns:a16="http://schemas.microsoft.com/office/drawing/2014/main" val="2952199350"/>
                  </a:ext>
                </a:extLst>
              </a:tr>
              <a:tr h="370840">
                <a:tc>
                  <a:txBody>
                    <a:bodyPr/>
                    <a:lstStyle/>
                    <a:p>
                      <a:r>
                        <a:rPr lang="en-US" sz="1400" dirty="0"/>
                        <a:t>4 PM</a:t>
                      </a:r>
                    </a:p>
                  </a:txBody>
                  <a:tcPr/>
                </a:tc>
                <a:tc>
                  <a:txBody>
                    <a:bodyPr/>
                    <a:lstStyle/>
                    <a:p>
                      <a:r>
                        <a:rPr lang="en-US" sz="1400" dirty="0"/>
                        <a:t>No shade</a:t>
                      </a:r>
                    </a:p>
                  </a:txBody>
                  <a:tcPr>
                    <a:solidFill>
                      <a:srgbClr val="92D050"/>
                    </a:solidFill>
                  </a:tcPr>
                </a:tc>
                <a:extLst>
                  <a:ext uri="{0D108BD9-81ED-4DB2-BD59-A6C34878D82A}">
                    <a16:rowId xmlns:a16="http://schemas.microsoft.com/office/drawing/2014/main" val="2491366776"/>
                  </a:ext>
                </a:extLst>
              </a:tr>
              <a:tr h="370840">
                <a:tc>
                  <a:txBody>
                    <a:bodyPr/>
                    <a:lstStyle/>
                    <a:p>
                      <a:r>
                        <a:rPr lang="en-US" sz="1400" dirty="0"/>
                        <a:t>5 PM</a:t>
                      </a:r>
                    </a:p>
                  </a:txBody>
                  <a:tcPr/>
                </a:tc>
                <a:tc>
                  <a:txBody>
                    <a:bodyPr/>
                    <a:lstStyle/>
                    <a:p>
                      <a:r>
                        <a:rPr lang="en-US" sz="1400" dirty="0"/>
                        <a:t>Sunset</a:t>
                      </a:r>
                    </a:p>
                  </a:txBody>
                  <a:tcPr>
                    <a:solidFill>
                      <a:schemeClr val="bg1">
                        <a:lumMod val="85000"/>
                      </a:schemeClr>
                    </a:solidFill>
                  </a:tcPr>
                </a:tc>
                <a:extLst>
                  <a:ext uri="{0D108BD9-81ED-4DB2-BD59-A6C34878D82A}">
                    <a16:rowId xmlns:a16="http://schemas.microsoft.com/office/drawing/2014/main" val="1171561624"/>
                  </a:ext>
                </a:extLst>
              </a:tr>
            </a:tbl>
          </a:graphicData>
        </a:graphic>
      </p:graphicFrame>
      <p:sp>
        <p:nvSpPr>
          <p:cNvPr id="5" name="TextBox 4">
            <a:extLst>
              <a:ext uri="{FF2B5EF4-FFF2-40B4-BE49-F238E27FC236}">
                <a16:creationId xmlns:a16="http://schemas.microsoft.com/office/drawing/2014/main" id="{5D3DD96E-DED8-4007-BE76-F7DC32A30688}"/>
              </a:ext>
            </a:extLst>
          </p:cNvPr>
          <p:cNvSpPr txBox="1"/>
          <p:nvPr/>
        </p:nvSpPr>
        <p:spPr>
          <a:xfrm>
            <a:off x="605860" y="319760"/>
            <a:ext cx="4392486" cy="646331"/>
          </a:xfrm>
          <a:prstGeom prst="rect">
            <a:avLst/>
          </a:prstGeom>
          <a:noFill/>
        </p:spPr>
        <p:txBody>
          <a:bodyPr wrap="square" rtlCol="0">
            <a:spAutoFit/>
          </a:bodyPr>
          <a:lstStyle/>
          <a:p>
            <a:r>
              <a:rPr lang="en-US" dirty="0"/>
              <a:t>Garage SE Roof</a:t>
            </a:r>
          </a:p>
          <a:p>
            <a:r>
              <a:rPr lang="en-US" dirty="0"/>
              <a:t>1/10/2022  </a:t>
            </a:r>
          </a:p>
        </p:txBody>
      </p:sp>
      <p:sp>
        <p:nvSpPr>
          <p:cNvPr id="2" name="Slide Number Placeholder 1">
            <a:extLst>
              <a:ext uri="{FF2B5EF4-FFF2-40B4-BE49-F238E27FC236}">
                <a16:creationId xmlns:a16="http://schemas.microsoft.com/office/drawing/2014/main" id="{0EEDEFDB-356C-A905-92A7-DD1BDCD57990}"/>
              </a:ext>
            </a:extLst>
          </p:cNvPr>
          <p:cNvSpPr>
            <a:spLocks noGrp="1"/>
          </p:cNvSpPr>
          <p:nvPr>
            <p:ph type="sldNum" sz="quarter" idx="12"/>
          </p:nvPr>
        </p:nvSpPr>
        <p:spPr/>
        <p:txBody>
          <a:bodyPr/>
          <a:lstStyle/>
          <a:p>
            <a:fld id="{C5B28B22-138B-4E79-9EA3-E8C54201C655}" type="slidenum">
              <a:rPr lang="en-US" smtClean="0"/>
              <a:t>24</a:t>
            </a:fld>
            <a:endParaRPr lang="en-US"/>
          </a:p>
        </p:txBody>
      </p:sp>
    </p:spTree>
    <p:extLst>
      <p:ext uri="{BB962C8B-B14F-4D97-AF65-F5344CB8AC3E}">
        <p14:creationId xmlns:p14="http://schemas.microsoft.com/office/powerpoint/2010/main" val="353326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45A4F-3BA5-4CB5-A233-5CDA78A2ECB6}"/>
              </a:ext>
            </a:extLst>
          </p:cNvPr>
          <p:cNvSpPr txBox="1"/>
          <p:nvPr/>
        </p:nvSpPr>
        <p:spPr>
          <a:xfrm>
            <a:off x="271849" y="284205"/>
            <a:ext cx="3083010" cy="923330"/>
          </a:xfrm>
          <a:prstGeom prst="rect">
            <a:avLst/>
          </a:prstGeom>
          <a:noFill/>
        </p:spPr>
        <p:txBody>
          <a:bodyPr wrap="square" rtlCol="0">
            <a:spAutoFit/>
          </a:bodyPr>
          <a:lstStyle/>
          <a:p>
            <a:r>
              <a:rPr lang="en-US" dirty="0"/>
              <a:t>Garage</a:t>
            </a:r>
          </a:p>
          <a:p>
            <a:r>
              <a:rPr lang="en-US" dirty="0"/>
              <a:t>SE roof</a:t>
            </a:r>
          </a:p>
          <a:p>
            <a:r>
              <a:rPr lang="en-US" dirty="0"/>
              <a:t>8 AM</a:t>
            </a:r>
          </a:p>
        </p:txBody>
      </p:sp>
      <p:pic>
        <p:nvPicPr>
          <p:cNvPr id="6" name="Picture 5" descr="A picture containing outdoor, platform&#10;&#10;Description automatically generated">
            <a:extLst>
              <a:ext uri="{FF2B5EF4-FFF2-40B4-BE49-F238E27FC236}">
                <a16:creationId xmlns:a16="http://schemas.microsoft.com/office/drawing/2014/main" id="{89CDFF58-8D80-4592-99A5-9696F3001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A01F85BF-E078-1C12-DE2C-8BF7172F2CB5}"/>
              </a:ext>
            </a:extLst>
          </p:cNvPr>
          <p:cNvSpPr>
            <a:spLocks noGrp="1"/>
          </p:cNvSpPr>
          <p:nvPr>
            <p:ph type="sldNum" sz="quarter" idx="12"/>
          </p:nvPr>
        </p:nvSpPr>
        <p:spPr/>
        <p:txBody>
          <a:bodyPr/>
          <a:lstStyle/>
          <a:p>
            <a:fld id="{C5B28B22-138B-4E79-9EA3-E8C54201C655}" type="slidenum">
              <a:rPr lang="en-US" smtClean="0"/>
              <a:t>25</a:t>
            </a:fld>
            <a:endParaRPr lang="en-US"/>
          </a:p>
        </p:txBody>
      </p:sp>
    </p:spTree>
    <p:extLst>
      <p:ext uri="{BB962C8B-B14F-4D97-AF65-F5344CB8AC3E}">
        <p14:creationId xmlns:p14="http://schemas.microsoft.com/office/powerpoint/2010/main" val="2274844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040848" cy="1200329"/>
          </a:xfrm>
          <a:prstGeom prst="rect">
            <a:avLst/>
          </a:prstGeom>
          <a:noFill/>
        </p:spPr>
        <p:txBody>
          <a:bodyPr wrap="square" rtlCol="0">
            <a:spAutoFit/>
          </a:bodyPr>
          <a:lstStyle/>
          <a:p>
            <a:r>
              <a:rPr lang="en-US" dirty="0"/>
              <a:t>Garage</a:t>
            </a:r>
          </a:p>
          <a:p>
            <a:r>
              <a:rPr lang="en-US" dirty="0"/>
              <a:t>SE roof</a:t>
            </a:r>
          </a:p>
          <a:p>
            <a:r>
              <a:rPr lang="en-US" dirty="0"/>
              <a:t>9 AM</a:t>
            </a:r>
          </a:p>
          <a:p>
            <a:endParaRPr lang="en-US" dirty="0"/>
          </a:p>
        </p:txBody>
      </p:sp>
      <p:pic>
        <p:nvPicPr>
          <p:cNvPr id="3" name="Picture 2" descr="A picture containing outdoor, building, roof&#10;&#10;Description automatically generated">
            <a:extLst>
              <a:ext uri="{FF2B5EF4-FFF2-40B4-BE49-F238E27FC236}">
                <a16:creationId xmlns:a16="http://schemas.microsoft.com/office/drawing/2014/main" id="{C73A6836-F1D7-4846-9B63-2CE4DFE59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C9187B77-B1E2-C75E-48B4-CB49DE47BB6B}"/>
              </a:ext>
            </a:extLst>
          </p:cNvPr>
          <p:cNvSpPr>
            <a:spLocks noGrp="1"/>
          </p:cNvSpPr>
          <p:nvPr>
            <p:ph type="sldNum" sz="quarter" idx="12"/>
          </p:nvPr>
        </p:nvSpPr>
        <p:spPr/>
        <p:txBody>
          <a:bodyPr/>
          <a:lstStyle/>
          <a:p>
            <a:fld id="{C5B28B22-138B-4E79-9EA3-E8C54201C655}" type="slidenum">
              <a:rPr lang="en-US" smtClean="0"/>
              <a:t>26</a:t>
            </a:fld>
            <a:endParaRPr lang="en-US"/>
          </a:p>
        </p:txBody>
      </p:sp>
    </p:spTree>
    <p:extLst>
      <p:ext uri="{BB962C8B-B14F-4D97-AF65-F5344CB8AC3E}">
        <p14:creationId xmlns:p14="http://schemas.microsoft.com/office/powerpoint/2010/main" val="90289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Garage</a:t>
            </a:r>
          </a:p>
          <a:p>
            <a:r>
              <a:rPr lang="en-US" dirty="0"/>
              <a:t>SE roof</a:t>
            </a:r>
          </a:p>
          <a:p>
            <a:r>
              <a:rPr lang="en-US" dirty="0"/>
              <a:t>10 AM</a:t>
            </a:r>
          </a:p>
        </p:txBody>
      </p:sp>
      <p:pic>
        <p:nvPicPr>
          <p:cNvPr id="3" name="Picture 2" descr="A picture containing outdoor&#10;&#10;Description automatically generated">
            <a:extLst>
              <a:ext uri="{FF2B5EF4-FFF2-40B4-BE49-F238E27FC236}">
                <a16:creationId xmlns:a16="http://schemas.microsoft.com/office/drawing/2014/main" id="{4AC3A889-547F-45AE-B32A-0F004408B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1CAD742B-EBEE-C716-CEC0-9153C901DF1B}"/>
              </a:ext>
            </a:extLst>
          </p:cNvPr>
          <p:cNvSpPr>
            <a:spLocks noGrp="1"/>
          </p:cNvSpPr>
          <p:nvPr>
            <p:ph type="sldNum" sz="quarter" idx="12"/>
          </p:nvPr>
        </p:nvSpPr>
        <p:spPr/>
        <p:txBody>
          <a:bodyPr/>
          <a:lstStyle/>
          <a:p>
            <a:fld id="{C5B28B22-138B-4E79-9EA3-E8C54201C655}" type="slidenum">
              <a:rPr lang="en-US" smtClean="0"/>
              <a:t>27</a:t>
            </a:fld>
            <a:endParaRPr lang="en-US"/>
          </a:p>
        </p:txBody>
      </p:sp>
    </p:spTree>
    <p:extLst>
      <p:ext uri="{BB962C8B-B14F-4D97-AF65-F5344CB8AC3E}">
        <p14:creationId xmlns:p14="http://schemas.microsoft.com/office/powerpoint/2010/main" val="2529975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Garage</a:t>
            </a:r>
          </a:p>
          <a:p>
            <a:r>
              <a:rPr lang="en-US" dirty="0"/>
              <a:t>SE roof</a:t>
            </a:r>
          </a:p>
          <a:p>
            <a:r>
              <a:rPr lang="en-US" dirty="0"/>
              <a:t>11 AM</a:t>
            </a:r>
          </a:p>
        </p:txBody>
      </p:sp>
      <p:pic>
        <p:nvPicPr>
          <p:cNvPr id="3" name="Picture 2" descr="A pool on a deck&#10;&#10;Description automatically generated with low confidence">
            <a:extLst>
              <a:ext uri="{FF2B5EF4-FFF2-40B4-BE49-F238E27FC236}">
                <a16:creationId xmlns:a16="http://schemas.microsoft.com/office/drawing/2014/main" id="{FDB57BA0-236E-442F-AC0A-800A2DC8B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53B3E423-B8A6-2E0A-C8E3-854101C210B1}"/>
              </a:ext>
            </a:extLst>
          </p:cNvPr>
          <p:cNvSpPr>
            <a:spLocks noGrp="1"/>
          </p:cNvSpPr>
          <p:nvPr>
            <p:ph type="sldNum" sz="quarter" idx="12"/>
          </p:nvPr>
        </p:nvSpPr>
        <p:spPr/>
        <p:txBody>
          <a:bodyPr/>
          <a:lstStyle/>
          <a:p>
            <a:fld id="{C5B28B22-138B-4E79-9EA3-E8C54201C655}" type="slidenum">
              <a:rPr lang="en-US" smtClean="0"/>
              <a:t>28</a:t>
            </a:fld>
            <a:endParaRPr lang="en-US"/>
          </a:p>
        </p:txBody>
      </p:sp>
    </p:spTree>
    <p:extLst>
      <p:ext uri="{BB962C8B-B14F-4D97-AF65-F5344CB8AC3E}">
        <p14:creationId xmlns:p14="http://schemas.microsoft.com/office/powerpoint/2010/main" val="403245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Garage</a:t>
            </a:r>
          </a:p>
          <a:p>
            <a:r>
              <a:rPr lang="en-US" dirty="0"/>
              <a:t>SE roof</a:t>
            </a:r>
          </a:p>
          <a:p>
            <a:r>
              <a:rPr lang="en-US" dirty="0"/>
              <a:t>Noon</a:t>
            </a:r>
          </a:p>
        </p:txBody>
      </p:sp>
      <p:pic>
        <p:nvPicPr>
          <p:cNvPr id="3" name="Picture 2" descr="A picture containing outdoor, boat&#10;&#10;Description automatically generated">
            <a:extLst>
              <a:ext uri="{FF2B5EF4-FFF2-40B4-BE49-F238E27FC236}">
                <a16:creationId xmlns:a16="http://schemas.microsoft.com/office/drawing/2014/main" id="{BAEDC35C-F88E-4757-B839-51E84679C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766DD667-C774-EA4C-C523-6B17715610C0}"/>
              </a:ext>
            </a:extLst>
          </p:cNvPr>
          <p:cNvSpPr>
            <a:spLocks noGrp="1"/>
          </p:cNvSpPr>
          <p:nvPr>
            <p:ph type="sldNum" sz="quarter" idx="12"/>
          </p:nvPr>
        </p:nvSpPr>
        <p:spPr/>
        <p:txBody>
          <a:bodyPr/>
          <a:lstStyle/>
          <a:p>
            <a:fld id="{C5B28B22-138B-4E79-9EA3-E8C54201C655}" type="slidenum">
              <a:rPr lang="en-US" smtClean="0"/>
              <a:t>29</a:t>
            </a:fld>
            <a:endParaRPr lang="en-US"/>
          </a:p>
        </p:txBody>
      </p:sp>
    </p:spTree>
    <p:extLst>
      <p:ext uri="{BB962C8B-B14F-4D97-AF65-F5344CB8AC3E}">
        <p14:creationId xmlns:p14="http://schemas.microsoft.com/office/powerpoint/2010/main" val="311849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1754326"/>
          </a:xfrm>
          <a:prstGeom prst="rect">
            <a:avLst/>
          </a:prstGeom>
          <a:noFill/>
        </p:spPr>
        <p:txBody>
          <a:bodyPr wrap="square" rtlCol="0">
            <a:spAutoFit/>
          </a:bodyPr>
          <a:lstStyle/>
          <a:p>
            <a:r>
              <a:rPr lang="en-US" dirty="0"/>
              <a:t>House</a:t>
            </a:r>
          </a:p>
          <a:p>
            <a:r>
              <a:rPr lang="en-US" dirty="0"/>
              <a:t>SW roof</a:t>
            </a:r>
          </a:p>
          <a:p>
            <a:r>
              <a:rPr lang="en-US" dirty="0"/>
              <a:t>8 AM</a:t>
            </a:r>
          </a:p>
          <a:p>
            <a:endParaRPr lang="en-US" dirty="0"/>
          </a:p>
          <a:p>
            <a:r>
              <a:rPr lang="en-US" dirty="0"/>
              <a:t>Full shade from roof</a:t>
            </a:r>
          </a:p>
        </p:txBody>
      </p:sp>
      <p:pic>
        <p:nvPicPr>
          <p:cNvPr id="3" name="Picture 2" descr="Solar panels on a roof&#10;&#10;Description automatically generated">
            <a:extLst>
              <a:ext uri="{FF2B5EF4-FFF2-40B4-BE49-F238E27FC236}">
                <a16:creationId xmlns:a16="http://schemas.microsoft.com/office/drawing/2014/main" id="{4BA8F82A-D312-4648-B57C-FA97ECEE2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E693870D-0CD9-6CB3-86E2-4D349D139EAC}"/>
              </a:ext>
            </a:extLst>
          </p:cNvPr>
          <p:cNvSpPr>
            <a:spLocks noGrp="1"/>
          </p:cNvSpPr>
          <p:nvPr>
            <p:ph type="sldNum" sz="quarter" idx="12"/>
          </p:nvPr>
        </p:nvSpPr>
        <p:spPr/>
        <p:txBody>
          <a:bodyPr/>
          <a:lstStyle/>
          <a:p>
            <a:fld id="{C5B28B22-138B-4E79-9EA3-E8C54201C655}" type="slidenum">
              <a:rPr lang="en-US" smtClean="0"/>
              <a:t>3</a:t>
            </a:fld>
            <a:endParaRPr lang="en-US"/>
          </a:p>
        </p:txBody>
      </p:sp>
    </p:spTree>
    <p:extLst>
      <p:ext uri="{BB962C8B-B14F-4D97-AF65-F5344CB8AC3E}">
        <p14:creationId xmlns:p14="http://schemas.microsoft.com/office/powerpoint/2010/main" val="78750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1754326"/>
          </a:xfrm>
          <a:prstGeom prst="rect">
            <a:avLst/>
          </a:prstGeom>
          <a:noFill/>
        </p:spPr>
        <p:txBody>
          <a:bodyPr wrap="square" rtlCol="0">
            <a:spAutoFit/>
          </a:bodyPr>
          <a:lstStyle/>
          <a:p>
            <a:r>
              <a:rPr lang="en-US" dirty="0"/>
              <a:t>Garage</a:t>
            </a:r>
          </a:p>
          <a:p>
            <a:r>
              <a:rPr lang="en-US" dirty="0"/>
              <a:t>SE roof</a:t>
            </a:r>
          </a:p>
          <a:p>
            <a:r>
              <a:rPr lang="en-US" dirty="0"/>
              <a:t>1 PM</a:t>
            </a:r>
          </a:p>
          <a:p>
            <a:endParaRPr lang="en-US" dirty="0"/>
          </a:p>
          <a:p>
            <a:r>
              <a:rPr lang="en-US" dirty="0"/>
              <a:t>Telephone pole shade</a:t>
            </a:r>
          </a:p>
        </p:txBody>
      </p:sp>
      <p:pic>
        <p:nvPicPr>
          <p:cNvPr id="3" name="Picture 2">
            <a:extLst>
              <a:ext uri="{FF2B5EF4-FFF2-40B4-BE49-F238E27FC236}">
                <a16:creationId xmlns:a16="http://schemas.microsoft.com/office/drawing/2014/main" id="{EDAE2C22-17A6-4714-A0C0-E212AD83A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528ADB40-4583-9D01-A916-2F39A89E7E93}"/>
              </a:ext>
            </a:extLst>
          </p:cNvPr>
          <p:cNvSpPr>
            <a:spLocks noGrp="1"/>
          </p:cNvSpPr>
          <p:nvPr>
            <p:ph type="sldNum" sz="quarter" idx="12"/>
          </p:nvPr>
        </p:nvSpPr>
        <p:spPr/>
        <p:txBody>
          <a:bodyPr/>
          <a:lstStyle/>
          <a:p>
            <a:fld id="{C5B28B22-138B-4E79-9EA3-E8C54201C655}" type="slidenum">
              <a:rPr lang="en-US" smtClean="0"/>
              <a:t>30</a:t>
            </a:fld>
            <a:endParaRPr lang="en-US"/>
          </a:p>
        </p:txBody>
      </p:sp>
    </p:spTree>
    <p:extLst>
      <p:ext uri="{BB962C8B-B14F-4D97-AF65-F5344CB8AC3E}">
        <p14:creationId xmlns:p14="http://schemas.microsoft.com/office/powerpoint/2010/main" val="196261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01351" cy="2031325"/>
          </a:xfrm>
          <a:prstGeom prst="rect">
            <a:avLst/>
          </a:prstGeom>
          <a:noFill/>
        </p:spPr>
        <p:txBody>
          <a:bodyPr wrap="square" rtlCol="0">
            <a:spAutoFit/>
          </a:bodyPr>
          <a:lstStyle/>
          <a:p>
            <a:r>
              <a:rPr lang="en-US" dirty="0"/>
              <a:t>Garage</a:t>
            </a:r>
          </a:p>
          <a:p>
            <a:r>
              <a:rPr lang="en-US" dirty="0"/>
              <a:t>SE roof</a:t>
            </a:r>
          </a:p>
          <a:p>
            <a:r>
              <a:rPr lang="en-US" dirty="0"/>
              <a:t>2 PM</a:t>
            </a:r>
          </a:p>
          <a:p>
            <a:endParaRPr lang="en-US" dirty="0"/>
          </a:p>
          <a:p>
            <a:r>
              <a:rPr lang="en-US" dirty="0"/>
              <a:t>Telephone pole shade</a:t>
            </a:r>
          </a:p>
          <a:p>
            <a:endParaRPr lang="en-US" dirty="0"/>
          </a:p>
        </p:txBody>
      </p:sp>
      <p:pic>
        <p:nvPicPr>
          <p:cNvPr id="3" name="Picture 2">
            <a:extLst>
              <a:ext uri="{FF2B5EF4-FFF2-40B4-BE49-F238E27FC236}">
                <a16:creationId xmlns:a16="http://schemas.microsoft.com/office/drawing/2014/main" id="{E3409291-B178-4EA6-BF53-9BA59B5C3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72093437-85DA-EB57-12B6-125EE1072C49}"/>
              </a:ext>
            </a:extLst>
          </p:cNvPr>
          <p:cNvSpPr>
            <a:spLocks noGrp="1"/>
          </p:cNvSpPr>
          <p:nvPr>
            <p:ph type="sldNum" sz="quarter" idx="12"/>
          </p:nvPr>
        </p:nvSpPr>
        <p:spPr/>
        <p:txBody>
          <a:bodyPr/>
          <a:lstStyle/>
          <a:p>
            <a:fld id="{C5B28B22-138B-4E79-9EA3-E8C54201C655}" type="slidenum">
              <a:rPr lang="en-US" smtClean="0"/>
              <a:t>31</a:t>
            </a:fld>
            <a:endParaRPr lang="en-US"/>
          </a:p>
        </p:txBody>
      </p:sp>
    </p:spTree>
    <p:extLst>
      <p:ext uri="{BB962C8B-B14F-4D97-AF65-F5344CB8AC3E}">
        <p14:creationId xmlns:p14="http://schemas.microsoft.com/office/powerpoint/2010/main" val="2642450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3083010" cy="923330"/>
          </a:xfrm>
          <a:prstGeom prst="rect">
            <a:avLst/>
          </a:prstGeom>
          <a:noFill/>
        </p:spPr>
        <p:txBody>
          <a:bodyPr wrap="square" rtlCol="0">
            <a:spAutoFit/>
          </a:bodyPr>
          <a:lstStyle/>
          <a:p>
            <a:r>
              <a:rPr lang="en-US" dirty="0"/>
              <a:t>Garage</a:t>
            </a:r>
          </a:p>
          <a:p>
            <a:r>
              <a:rPr lang="en-US" dirty="0"/>
              <a:t>SE roof</a:t>
            </a:r>
          </a:p>
          <a:p>
            <a:r>
              <a:rPr lang="en-US" dirty="0"/>
              <a:t>3 PM</a:t>
            </a:r>
          </a:p>
        </p:txBody>
      </p:sp>
      <p:pic>
        <p:nvPicPr>
          <p:cNvPr id="3" name="Picture 2" descr="A picture containing blue&#10;&#10;Description automatically generated">
            <a:extLst>
              <a:ext uri="{FF2B5EF4-FFF2-40B4-BE49-F238E27FC236}">
                <a16:creationId xmlns:a16="http://schemas.microsoft.com/office/drawing/2014/main" id="{7FCEEE0B-DD1A-4470-B729-5C27A1C99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2798667D-17C1-0B25-A512-58C8559D3392}"/>
              </a:ext>
            </a:extLst>
          </p:cNvPr>
          <p:cNvSpPr>
            <a:spLocks noGrp="1"/>
          </p:cNvSpPr>
          <p:nvPr>
            <p:ph type="sldNum" sz="quarter" idx="12"/>
          </p:nvPr>
        </p:nvSpPr>
        <p:spPr/>
        <p:txBody>
          <a:bodyPr/>
          <a:lstStyle/>
          <a:p>
            <a:fld id="{C5B28B22-138B-4E79-9EA3-E8C54201C655}" type="slidenum">
              <a:rPr lang="en-US" smtClean="0"/>
              <a:t>32</a:t>
            </a:fld>
            <a:endParaRPr lang="en-US"/>
          </a:p>
        </p:txBody>
      </p:sp>
    </p:spTree>
    <p:extLst>
      <p:ext uri="{BB962C8B-B14F-4D97-AF65-F5344CB8AC3E}">
        <p14:creationId xmlns:p14="http://schemas.microsoft.com/office/powerpoint/2010/main" val="3560371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197923" cy="1200329"/>
          </a:xfrm>
          <a:prstGeom prst="rect">
            <a:avLst/>
          </a:prstGeom>
          <a:noFill/>
        </p:spPr>
        <p:txBody>
          <a:bodyPr wrap="square" rtlCol="0">
            <a:spAutoFit/>
          </a:bodyPr>
          <a:lstStyle/>
          <a:p>
            <a:r>
              <a:rPr lang="en-US" dirty="0"/>
              <a:t>Garage</a:t>
            </a:r>
          </a:p>
          <a:p>
            <a:r>
              <a:rPr lang="en-US" dirty="0"/>
              <a:t>SE roof</a:t>
            </a:r>
          </a:p>
          <a:p>
            <a:r>
              <a:rPr lang="en-US" dirty="0"/>
              <a:t>4 PM</a:t>
            </a:r>
          </a:p>
          <a:p>
            <a:endParaRPr lang="en-US" dirty="0"/>
          </a:p>
        </p:txBody>
      </p:sp>
      <p:pic>
        <p:nvPicPr>
          <p:cNvPr id="3" name="Picture 2" descr="A swimming pool in a backyard&#10;&#10;Description automatically generated with low confidence">
            <a:extLst>
              <a:ext uri="{FF2B5EF4-FFF2-40B4-BE49-F238E27FC236}">
                <a16:creationId xmlns:a16="http://schemas.microsoft.com/office/drawing/2014/main" id="{68420B28-1978-4ED1-9C3A-31824AE86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CEFE9D40-F6A1-3893-B487-081DD6E298AF}"/>
              </a:ext>
            </a:extLst>
          </p:cNvPr>
          <p:cNvSpPr>
            <a:spLocks noGrp="1"/>
          </p:cNvSpPr>
          <p:nvPr>
            <p:ph type="sldNum" sz="quarter" idx="12"/>
          </p:nvPr>
        </p:nvSpPr>
        <p:spPr/>
        <p:txBody>
          <a:bodyPr/>
          <a:lstStyle/>
          <a:p>
            <a:fld id="{C5B28B22-138B-4E79-9EA3-E8C54201C655}" type="slidenum">
              <a:rPr lang="en-US" smtClean="0"/>
              <a:t>33</a:t>
            </a:fld>
            <a:endParaRPr lang="en-US"/>
          </a:p>
        </p:txBody>
      </p:sp>
    </p:spTree>
    <p:extLst>
      <p:ext uri="{BB962C8B-B14F-4D97-AF65-F5344CB8AC3E}">
        <p14:creationId xmlns:p14="http://schemas.microsoft.com/office/powerpoint/2010/main" val="1714382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085726" cy="3139321"/>
          </a:xfrm>
          <a:prstGeom prst="rect">
            <a:avLst/>
          </a:prstGeom>
          <a:noFill/>
        </p:spPr>
        <p:txBody>
          <a:bodyPr wrap="square" rtlCol="0">
            <a:spAutoFit/>
          </a:bodyPr>
          <a:lstStyle/>
          <a:p>
            <a:r>
              <a:rPr lang="en-US" dirty="0"/>
              <a:t>House</a:t>
            </a:r>
          </a:p>
          <a:p>
            <a:r>
              <a:rPr lang="en-US" dirty="0"/>
              <a:t>SW roof</a:t>
            </a:r>
          </a:p>
          <a:p>
            <a:r>
              <a:rPr lang="en-US" dirty="0"/>
              <a:t>9 AM</a:t>
            </a:r>
          </a:p>
          <a:p>
            <a:endParaRPr lang="en-US" dirty="0"/>
          </a:p>
          <a:p>
            <a:r>
              <a:rPr lang="en-US" dirty="0"/>
              <a:t>277V</a:t>
            </a:r>
          </a:p>
          <a:p>
            <a:r>
              <a:rPr lang="en-US" dirty="0"/>
              <a:t>85W</a:t>
            </a:r>
          </a:p>
          <a:p>
            <a:r>
              <a:rPr lang="en-US" dirty="0"/>
              <a:t>0 kWh</a:t>
            </a:r>
          </a:p>
          <a:p>
            <a:endParaRPr lang="en-US" dirty="0"/>
          </a:p>
          <a:p>
            <a:r>
              <a:rPr lang="en-US" dirty="0"/>
              <a:t>Partial shade from roof</a:t>
            </a:r>
          </a:p>
        </p:txBody>
      </p:sp>
      <p:pic>
        <p:nvPicPr>
          <p:cNvPr id="3" name="Picture 2" descr="Solar panels on a roof&#10;&#10;Description automatically generated">
            <a:extLst>
              <a:ext uri="{FF2B5EF4-FFF2-40B4-BE49-F238E27FC236}">
                <a16:creationId xmlns:a16="http://schemas.microsoft.com/office/drawing/2014/main" id="{8A0D8C40-12B4-42A5-884E-83219BF30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56ADA1D7-02CB-7E88-11BD-9BFBFC59AEA2}"/>
              </a:ext>
            </a:extLst>
          </p:cNvPr>
          <p:cNvSpPr>
            <a:spLocks noGrp="1"/>
          </p:cNvSpPr>
          <p:nvPr>
            <p:ph type="sldNum" sz="quarter" idx="12"/>
          </p:nvPr>
        </p:nvSpPr>
        <p:spPr/>
        <p:txBody>
          <a:bodyPr/>
          <a:lstStyle/>
          <a:p>
            <a:fld id="{C5B28B22-138B-4E79-9EA3-E8C54201C655}" type="slidenum">
              <a:rPr lang="en-US" smtClean="0"/>
              <a:t>4</a:t>
            </a:fld>
            <a:endParaRPr lang="en-US"/>
          </a:p>
        </p:txBody>
      </p:sp>
    </p:spTree>
    <p:extLst>
      <p:ext uri="{BB962C8B-B14F-4D97-AF65-F5344CB8AC3E}">
        <p14:creationId xmlns:p14="http://schemas.microsoft.com/office/powerpoint/2010/main" val="202810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141825" cy="2031325"/>
          </a:xfrm>
          <a:prstGeom prst="rect">
            <a:avLst/>
          </a:prstGeom>
          <a:noFill/>
        </p:spPr>
        <p:txBody>
          <a:bodyPr wrap="square" rtlCol="0">
            <a:spAutoFit/>
          </a:bodyPr>
          <a:lstStyle/>
          <a:p>
            <a:r>
              <a:rPr lang="en-US" dirty="0"/>
              <a:t>House</a:t>
            </a:r>
          </a:p>
          <a:p>
            <a:r>
              <a:rPr lang="en-US" dirty="0"/>
              <a:t>SW roof</a:t>
            </a:r>
          </a:p>
          <a:p>
            <a:r>
              <a:rPr lang="en-US" dirty="0"/>
              <a:t>10 AM</a:t>
            </a:r>
          </a:p>
          <a:p>
            <a:endParaRPr lang="en-US" dirty="0"/>
          </a:p>
          <a:p>
            <a:r>
              <a:rPr lang="en-US" dirty="0"/>
              <a:t>421V</a:t>
            </a:r>
          </a:p>
          <a:p>
            <a:r>
              <a:rPr lang="en-US" dirty="0"/>
              <a:t>470W</a:t>
            </a:r>
          </a:p>
          <a:p>
            <a:r>
              <a:rPr lang="en-US" dirty="0"/>
              <a:t>0.31 kWh</a:t>
            </a:r>
          </a:p>
        </p:txBody>
      </p:sp>
      <p:pic>
        <p:nvPicPr>
          <p:cNvPr id="3" name="Picture 2" descr="Solar panels on a roof&#10;&#10;Description automatically generated">
            <a:extLst>
              <a:ext uri="{FF2B5EF4-FFF2-40B4-BE49-F238E27FC236}">
                <a16:creationId xmlns:a16="http://schemas.microsoft.com/office/drawing/2014/main" id="{51DACE9E-1136-4049-B15C-8CADFDB9C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F2973DC7-B0ED-8EDB-0885-D5326A8EC671}"/>
              </a:ext>
            </a:extLst>
          </p:cNvPr>
          <p:cNvSpPr>
            <a:spLocks noGrp="1"/>
          </p:cNvSpPr>
          <p:nvPr>
            <p:ph type="sldNum" sz="quarter" idx="12"/>
          </p:nvPr>
        </p:nvSpPr>
        <p:spPr/>
        <p:txBody>
          <a:bodyPr/>
          <a:lstStyle/>
          <a:p>
            <a:fld id="{C5B28B22-138B-4E79-9EA3-E8C54201C655}" type="slidenum">
              <a:rPr lang="en-US" smtClean="0"/>
              <a:t>5</a:t>
            </a:fld>
            <a:endParaRPr lang="en-US"/>
          </a:p>
        </p:txBody>
      </p:sp>
    </p:spTree>
    <p:extLst>
      <p:ext uri="{BB962C8B-B14F-4D97-AF65-F5344CB8AC3E}">
        <p14:creationId xmlns:p14="http://schemas.microsoft.com/office/powerpoint/2010/main" val="83738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3139321"/>
          </a:xfrm>
          <a:prstGeom prst="rect">
            <a:avLst/>
          </a:prstGeom>
          <a:noFill/>
        </p:spPr>
        <p:txBody>
          <a:bodyPr wrap="square" rtlCol="0">
            <a:spAutoFit/>
          </a:bodyPr>
          <a:lstStyle/>
          <a:p>
            <a:r>
              <a:rPr lang="en-US" dirty="0"/>
              <a:t>House</a:t>
            </a:r>
          </a:p>
          <a:p>
            <a:r>
              <a:rPr lang="en-US" dirty="0"/>
              <a:t>SW roof</a:t>
            </a:r>
          </a:p>
          <a:p>
            <a:r>
              <a:rPr lang="en-US" dirty="0"/>
              <a:t>11 AM</a:t>
            </a:r>
          </a:p>
          <a:p>
            <a:endParaRPr lang="en-US" dirty="0"/>
          </a:p>
          <a:p>
            <a:r>
              <a:rPr lang="en-US" dirty="0"/>
              <a:t>276V</a:t>
            </a:r>
          </a:p>
          <a:p>
            <a:r>
              <a:rPr lang="en-US" dirty="0"/>
              <a:t>328W</a:t>
            </a:r>
          </a:p>
          <a:p>
            <a:r>
              <a:rPr lang="en-US" dirty="0"/>
              <a:t>0.79 kWh</a:t>
            </a:r>
          </a:p>
          <a:p>
            <a:endParaRPr lang="en-US" dirty="0"/>
          </a:p>
          <a:p>
            <a:r>
              <a:rPr lang="en-US" dirty="0"/>
              <a:t>Partial shade from valley oak</a:t>
            </a:r>
          </a:p>
        </p:txBody>
      </p:sp>
      <p:pic>
        <p:nvPicPr>
          <p:cNvPr id="3" name="Picture 2" descr="Solar panels on a roof&#10;&#10;Description automatically generated">
            <a:extLst>
              <a:ext uri="{FF2B5EF4-FFF2-40B4-BE49-F238E27FC236}">
                <a16:creationId xmlns:a16="http://schemas.microsoft.com/office/drawing/2014/main" id="{2C01CDF5-CD39-48AF-BE2C-FB33B7B52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4C70A2C6-F036-E8BE-B787-BF13C56FA4F0}"/>
              </a:ext>
            </a:extLst>
          </p:cNvPr>
          <p:cNvSpPr>
            <a:spLocks noGrp="1"/>
          </p:cNvSpPr>
          <p:nvPr>
            <p:ph type="sldNum" sz="quarter" idx="12"/>
          </p:nvPr>
        </p:nvSpPr>
        <p:spPr/>
        <p:txBody>
          <a:bodyPr/>
          <a:lstStyle/>
          <a:p>
            <a:fld id="{C5B28B22-138B-4E79-9EA3-E8C54201C655}" type="slidenum">
              <a:rPr lang="en-US" smtClean="0"/>
              <a:t>6</a:t>
            </a:fld>
            <a:endParaRPr lang="en-US"/>
          </a:p>
        </p:txBody>
      </p:sp>
    </p:spTree>
    <p:extLst>
      <p:ext uri="{BB962C8B-B14F-4D97-AF65-F5344CB8AC3E}">
        <p14:creationId xmlns:p14="http://schemas.microsoft.com/office/powerpoint/2010/main" val="162759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3139321"/>
          </a:xfrm>
          <a:prstGeom prst="rect">
            <a:avLst/>
          </a:prstGeom>
          <a:noFill/>
        </p:spPr>
        <p:txBody>
          <a:bodyPr wrap="square" rtlCol="0">
            <a:spAutoFit/>
          </a:bodyPr>
          <a:lstStyle/>
          <a:p>
            <a:r>
              <a:rPr lang="en-US" dirty="0"/>
              <a:t>House</a:t>
            </a:r>
          </a:p>
          <a:p>
            <a:r>
              <a:rPr lang="en-US" dirty="0"/>
              <a:t>SW roof</a:t>
            </a:r>
          </a:p>
          <a:p>
            <a:r>
              <a:rPr lang="en-US" dirty="0"/>
              <a:t>Noon</a:t>
            </a:r>
          </a:p>
          <a:p>
            <a:endParaRPr lang="en-US" dirty="0"/>
          </a:p>
          <a:p>
            <a:r>
              <a:rPr lang="en-US" dirty="0"/>
              <a:t>256V</a:t>
            </a:r>
          </a:p>
          <a:p>
            <a:r>
              <a:rPr lang="en-US" dirty="0"/>
              <a:t>80W</a:t>
            </a:r>
          </a:p>
          <a:p>
            <a:r>
              <a:rPr lang="en-US" dirty="0"/>
              <a:t>0.99 kWh</a:t>
            </a:r>
          </a:p>
          <a:p>
            <a:endParaRPr lang="en-US" dirty="0"/>
          </a:p>
          <a:p>
            <a:r>
              <a:rPr lang="en-US" dirty="0"/>
              <a:t>Mostly shady from valley oak</a:t>
            </a:r>
          </a:p>
        </p:txBody>
      </p:sp>
      <p:pic>
        <p:nvPicPr>
          <p:cNvPr id="3" name="Picture 2" descr="Solar panels on a roof&#10;&#10;Description automatically generated">
            <a:extLst>
              <a:ext uri="{FF2B5EF4-FFF2-40B4-BE49-F238E27FC236}">
                <a16:creationId xmlns:a16="http://schemas.microsoft.com/office/drawing/2014/main" id="{0DB14301-3626-4AF0-8EDE-EB4E74D2E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9D9A72C2-3C0B-F824-435F-D1B777FAD76A}"/>
              </a:ext>
            </a:extLst>
          </p:cNvPr>
          <p:cNvSpPr>
            <a:spLocks noGrp="1"/>
          </p:cNvSpPr>
          <p:nvPr>
            <p:ph type="sldNum" sz="quarter" idx="12"/>
          </p:nvPr>
        </p:nvSpPr>
        <p:spPr/>
        <p:txBody>
          <a:bodyPr/>
          <a:lstStyle/>
          <a:p>
            <a:fld id="{C5B28B22-138B-4E79-9EA3-E8C54201C655}" type="slidenum">
              <a:rPr lang="en-US" smtClean="0"/>
              <a:t>7</a:t>
            </a:fld>
            <a:endParaRPr lang="en-US"/>
          </a:p>
        </p:txBody>
      </p:sp>
    </p:spTree>
    <p:extLst>
      <p:ext uri="{BB962C8B-B14F-4D97-AF65-F5344CB8AC3E}">
        <p14:creationId xmlns:p14="http://schemas.microsoft.com/office/powerpoint/2010/main" val="3220076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3139321"/>
          </a:xfrm>
          <a:prstGeom prst="rect">
            <a:avLst/>
          </a:prstGeom>
          <a:noFill/>
        </p:spPr>
        <p:txBody>
          <a:bodyPr wrap="square" rtlCol="0">
            <a:spAutoFit/>
          </a:bodyPr>
          <a:lstStyle/>
          <a:p>
            <a:r>
              <a:rPr lang="en-US" dirty="0"/>
              <a:t>House</a:t>
            </a:r>
          </a:p>
          <a:p>
            <a:r>
              <a:rPr lang="en-US" dirty="0"/>
              <a:t>SW roof</a:t>
            </a:r>
          </a:p>
          <a:p>
            <a:r>
              <a:rPr lang="en-US" dirty="0"/>
              <a:t>1 PM</a:t>
            </a:r>
          </a:p>
          <a:p>
            <a:endParaRPr lang="en-US" dirty="0"/>
          </a:p>
          <a:p>
            <a:r>
              <a:rPr lang="en-US" dirty="0"/>
              <a:t>381V</a:t>
            </a:r>
          </a:p>
          <a:p>
            <a:r>
              <a:rPr lang="en-US" dirty="0"/>
              <a:t>33W</a:t>
            </a:r>
          </a:p>
          <a:p>
            <a:r>
              <a:rPr lang="en-US" dirty="0"/>
              <a:t>0.99 kWh</a:t>
            </a:r>
          </a:p>
          <a:p>
            <a:endParaRPr lang="en-US" dirty="0"/>
          </a:p>
          <a:p>
            <a:r>
              <a:rPr lang="en-US" dirty="0"/>
              <a:t>Mostly shady from valley oak</a:t>
            </a:r>
          </a:p>
        </p:txBody>
      </p:sp>
      <p:pic>
        <p:nvPicPr>
          <p:cNvPr id="3" name="Picture 2" descr="Solar panels on a roof&#10;&#10;Description automatically generated">
            <a:extLst>
              <a:ext uri="{FF2B5EF4-FFF2-40B4-BE49-F238E27FC236}">
                <a16:creationId xmlns:a16="http://schemas.microsoft.com/office/drawing/2014/main" id="{AD09621E-DD32-4DDF-877D-ED21A38A6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B65FA5B3-AB67-174F-251E-3D9F40447E10}"/>
              </a:ext>
            </a:extLst>
          </p:cNvPr>
          <p:cNvSpPr>
            <a:spLocks noGrp="1"/>
          </p:cNvSpPr>
          <p:nvPr>
            <p:ph type="sldNum" sz="quarter" idx="12"/>
          </p:nvPr>
        </p:nvSpPr>
        <p:spPr/>
        <p:txBody>
          <a:bodyPr/>
          <a:lstStyle/>
          <a:p>
            <a:fld id="{C5B28B22-138B-4E79-9EA3-E8C54201C655}" type="slidenum">
              <a:rPr lang="en-US" smtClean="0"/>
              <a:t>8</a:t>
            </a:fld>
            <a:endParaRPr lang="en-US"/>
          </a:p>
        </p:txBody>
      </p:sp>
    </p:spTree>
    <p:extLst>
      <p:ext uri="{BB962C8B-B14F-4D97-AF65-F5344CB8AC3E}">
        <p14:creationId xmlns:p14="http://schemas.microsoft.com/office/powerpoint/2010/main" val="121380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112BC4-B4A7-4663-83FC-88808620C4BE}"/>
              </a:ext>
            </a:extLst>
          </p:cNvPr>
          <p:cNvSpPr txBox="1"/>
          <p:nvPr/>
        </p:nvSpPr>
        <p:spPr>
          <a:xfrm>
            <a:off x="271849" y="284205"/>
            <a:ext cx="1252151" cy="3970318"/>
          </a:xfrm>
          <a:prstGeom prst="rect">
            <a:avLst/>
          </a:prstGeom>
          <a:noFill/>
        </p:spPr>
        <p:txBody>
          <a:bodyPr wrap="square" rtlCol="0">
            <a:spAutoFit/>
          </a:bodyPr>
          <a:lstStyle/>
          <a:p>
            <a:r>
              <a:rPr lang="en-US" dirty="0"/>
              <a:t>House</a:t>
            </a:r>
          </a:p>
          <a:p>
            <a:r>
              <a:rPr lang="en-US" dirty="0"/>
              <a:t>SW roof</a:t>
            </a:r>
          </a:p>
          <a:p>
            <a:r>
              <a:rPr lang="en-US" dirty="0"/>
              <a:t>2 PM</a:t>
            </a:r>
          </a:p>
          <a:p>
            <a:endParaRPr lang="en-US" dirty="0"/>
          </a:p>
          <a:p>
            <a:r>
              <a:rPr lang="en-US" dirty="0"/>
              <a:t>379V</a:t>
            </a:r>
          </a:p>
          <a:p>
            <a:r>
              <a:rPr lang="en-US" dirty="0"/>
              <a:t>0W</a:t>
            </a:r>
          </a:p>
          <a:p>
            <a:r>
              <a:rPr lang="en-US" dirty="0"/>
              <a:t>0.99 kWh</a:t>
            </a:r>
          </a:p>
          <a:p>
            <a:endParaRPr lang="en-US" dirty="0"/>
          </a:p>
          <a:p>
            <a:r>
              <a:rPr lang="en-US" dirty="0"/>
              <a:t>Half shade from magnolia, partial shade from valley oak</a:t>
            </a:r>
          </a:p>
        </p:txBody>
      </p:sp>
      <p:pic>
        <p:nvPicPr>
          <p:cNvPr id="3" name="Picture 2" descr="Solar panels on a roof&#10;&#10;Description automatically generated">
            <a:extLst>
              <a:ext uri="{FF2B5EF4-FFF2-40B4-BE49-F238E27FC236}">
                <a16:creationId xmlns:a16="http://schemas.microsoft.com/office/drawing/2014/main" id="{9D10ED14-8BDC-48DD-A366-F4CB18B83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688ED0A5-5091-7BEA-72A6-BCA54AB1EEED}"/>
              </a:ext>
            </a:extLst>
          </p:cNvPr>
          <p:cNvSpPr>
            <a:spLocks noGrp="1"/>
          </p:cNvSpPr>
          <p:nvPr>
            <p:ph type="sldNum" sz="quarter" idx="12"/>
          </p:nvPr>
        </p:nvSpPr>
        <p:spPr/>
        <p:txBody>
          <a:bodyPr/>
          <a:lstStyle/>
          <a:p>
            <a:fld id="{C5B28B22-138B-4E79-9EA3-E8C54201C655}" type="slidenum">
              <a:rPr lang="en-US" smtClean="0"/>
              <a:t>9</a:t>
            </a:fld>
            <a:endParaRPr lang="en-US"/>
          </a:p>
        </p:txBody>
      </p:sp>
    </p:spTree>
    <p:extLst>
      <p:ext uri="{BB962C8B-B14F-4D97-AF65-F5344CB8AC3E}">
        <p14:creationId xmlns:p14="http://schemas.microsoft.com/office/powerpoint/2010/main" val="1506036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1024</Words>
  <Application>Microsoft Office PowerPoint</Application>
  <PresentationFormat>Widescreen</PresentationFormat>
  <Paragraphs>333</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Jones</dc:creator>
  <cp:lastModifiedBy>Chris Jones</cp:lastModifiedBy>
  <cp:revision>24</cp:revision>
  <dcterms:created xsi:type="dcterms:W3CDTF">2022-01-12T17:28:10Z</dcterms:created>
  <dcterms:modified xsi:type="dcterms:W3CDTF">2024-03-12T18:56:40Z</dcterms:modified>
</cp:coreProperties>
</file>